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22"/>
  </p:notesMasterIdLst>
  <p:sldIdLst>
    <p:sldId id="256" r:id="rId2"/>
    <p:sldId id="262" r:id="rId3"/>
    <p:sldId id="257" r:id="rId4"/>
    <p:sldId id="269" r:id="rId5"/>
    <p:sldId id="267" r:id="rId6"/>
    <p:sldId id="268" r:id="rId7"/>
    <p:sldId id="260" r:id="rId8"/>
    <p:sldId id="274" r:id="rId9"/>
    <p:sldId id="280" r:id="rId10"/>
    <p:sldId id="258" r:id="rId11"/>
    <p:sldId id="259" r:id="rId12"/>
    <p:sldId id="279" r:id="rId13"/>
    <p:sldId id="266" r:id="rId14"/>
    <p:sldId id="271" r:id="rId15"/>
    <p:sldId id="263" r:id="rId16"/>
    <p:sldId id="272" r:id="rId17"/>
    <p:sldId id="277" r:id="rId18"/>
    <p:sldId id="276" r:id="rId19"/>
    <p:sldId id="278"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LUWANIMOFE Salami" initials="TS" lastIdx="2" clrIdx="0">
    <p:extLst>
      <p:ext uri="{19B8F6BF-5375-455C-9EA6-DF929625EA0E}">
        <p15:presenceInfo xmlns:p15="http://schemas.microsoft.com/office/powerpoint/2012/main" userId="acb0d779-0a03-4058-a25d-7b186d0a306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767"/>
  </p:normalViewPr>
  <p:slideViewPr>
    <p:cSldViewPr snapToGrid="0" snapToObjects="1">
      <p:cViewPr>
        <p:scale>
          <a:sx n="96" d="100"/>
          <a:sy n="96"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7T15:47:40.778" idx="2">
    <p:pos x="10" y="10"/>
    <p:text>Mention that IaaS &amp; PaaS are omitted for simplicity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1170C-3797-144A-B636-3B0B12243D34}"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C5D35-B47B-7E41-8FEF-F405FD5CA633}" type="slidenum">
              <a:rPr lang="en-US" smtClean="0"/>
              <a:t>‹#›</a:t>
            </a:fld>
            <a:endParaRPr lang="en-US"/>
          </a:p>
        </p:txBody>
      </p:sp>
    </p:spTree>
    <p:extLst>
      <p:ext uri="{BB962C8B-B14F-4D97-AF65-F5344CB8AC3E}">
        <p14:creationId xmlns:p14="http://schemas.microsoft.com/office/powerpoint/2010/main" val="1090110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2</a:t>
            </a:fld>
            <a:endParaRPr lang="en-US"/>
          </a:p>
        </p:txBody>
      </p:sp>
    </p:spTree>
    <p:extLst>
      <p:ext uri="{BB962C8B-B14F-4D97-AF65-F5344CB8AC3E}">
        <p14:creationId xmlns:p14="http://schemas.microsoft.com/office/powerpoint/2010/main" val="425611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When we talk about Docker, we are essentially talking about </a:t>
            </a:r>
          </a:p>
          <a:p>
            <a:pPr marL="228600" indent="-228600">
              <a:buFont typeface="+mj-lt"/>
              <a:buAutoNum type="arabicPeriod"/>
            </a:pPr>
            <a:r>
              <a:rPr lang="en-US" dirty="0"/>
              <a:t>The Docker image format, which is the equivalent to a Java class in the sense that we can create instances from this image format</a:t>
            </a:r>
          </a:p>
          <a:p>
            <a:pPr marL="228600" indent="-228600">
              <a:buFont typeface="+mj-lt"/>
              <a:buAutoNum type="arabicPeriod"/>
            </a:pPr>
            <a:r>
              <a:rPr lang="en-US" dirty="0"/>
              <a:t>We then have the Docker engine which takes care of creating and managing these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15</a:t>
            </a:fld>
            <a:endParaRPr lang="en-US"/>
          </a:p>
        </p:txBody>
      </p:sp>
    </p:spTree>
    <p:extLst>
      <p:ext uri="{BB962C8B-B14F-4D97-AF65-F5344CB8AC3E}">
        <p14:creationId xmlns:p14="http://schemas.microsoft.com/office/powerpoint/2010/main" val="308294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16</a:t>
            </a:fld>
            <a:endParaRPr lang="en-US"/>
          </a:p>
        </p:txBody>
      </p:sp>
    </p:spTree>
    <p:extLst>
      <p:ext uri="{BB962C8B-B14F-4D97-AF65-F5344CB8AC3E}">
        <p14:creationId xmlns:p14="http://schemas.microsoft.com/office/powerpoint/2010/main" val="9281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in this example we have a </a:t>
            </a:r>
            <a:r>
              <a:rPr lang="en-US" dirty="0" err="1"/>
              <a:t>Dockerfile</a:t>
            </a:r>
            <a:r>
              <a:rPr lang="en-US" dirty="0"/>
              <a:t> for a custom built </a:t>
            </a:r>
            <a:r>
              <a:rPr lang="en-US" dirty="0" err="1"/>
              <a:t>nginx</a:t>
            </a:r>
            <a:r>
              <a:rPr lang="en-US" dirty="0"/>
              <a:t> running on ubuntu </a:t>
            </a:r>
          </a:p>
          <a:p>
            <a:pPr marL="171450" indent="-171450">
              <a:buFont typeface="Arial" panose="020B0604020202020204" pitchFamily="34" charset="0"/>
              <a:buChar char="•"/>
            </a:pPr>
            <a:r>
              <a:rPr lang="en-US" dirty="0"/>
              <a:t>FROM is the starting point for every </a:t>
            </a:r>
            <a:r>
              <a:rPr lang="en-US" dirty="0" err="1"/>
              <a:t>Dockerfile</a:t>
            </a:r>
            <a:r>
              <a:rPr lang="en-US" dirty="0"/>
              <a:t>. It tells you where your image starts from – this is great as you don’t have to worry about standard applications / components e.g. the ubuntu image has the minimum </a:t>
            </a:r>
            <a:r>
              <a:rPr lang="en-US" dirty="0" err="1"/>
              <a:t>requiremenets</a:t>
            </a:r>
            <a:r>
              <a:rPr lang="en-US" dirty="0"/>
              <a:t> for running ubuntu in its layer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LABEL allows you to set metadata for your image</a:t>
            </a:r>
          </a:p>
          <a:p>
            <a:pPr marL="171450" indent="-171450">
              <a:buFont typeface="Arial" panose="020B0604020202020204" pitchFamily="34" charset="0"/>
              <a:buChar char="•"/>
            </a:pPr>
            <a:r>
              <a:rPr lang="en-US" dirty="0"/>
              <a:t>RUN runs a command and commits the result to the image</a:t>
            </a:r>
          </a:p>
          <a:p>
            <a:pPr marL="171450" indent="-171450">
              <a:buFont typeface="Arial" panose="020B0604020202020204" pitchFamily="34" charset="0"/>
              <a:buChar char="•"/>
            </a:pPr>
            <a:r>
              <a:rPr lang="en-US" dirty="0"/>
              <a:t>CMD/ENTRYPOINT sets the default command to run when you enter the container</a:t>
            </a:r>
          </a:p>
          <a:p>
            <a:pPr marL="171450" indent="-171450">
              <a:buFont typeface="Arial" panose="020B0604020202020204" pitchFamily="34" charset="0"/>
              <a:buChar char="•"/>
            </a:pPr>
            <a:r>
              <a:rPr lang="en-US" dirty="0"/>
              <a:t>EXPOSE allows you to access your application outside of the container </a:t>
            </a:r>
          </a:p>
        </p:txBody>
      </p:sp>
      <p:sp>
        <p:nvSpPr>
          <p:cNvPr id="4" name="Slide Number Placeholder 3"/>
          <p:cNvSpPr>
            <a:spLocks noGrp="1"/>
          </p:cNvSpPr>
          <p:nvPr>
            <p:ph type="sldNum" sz="quarter" idx="10"/>
          </p:nvPr>
        </p:nvSpPr>
        <p:spPr/>
        <p:txBody>
          <a:bodyPr/>
          <a:lstStyle/>
          <a:p>
            <a:fld id="{507C5D35-B47B-7E41-8FEF-F405FD5CA633}" type="slidenum">
              <a:rPr lang="en-US" smtClean="0"/>
              <a:t>17</a:t>
            </a:fld>
            <a:endParaRPr lang="en-US"/>
          </a:p>
        </p:txBody>
      </p:sp>
    </p:spTree>
    <p:extLst>
      <p:ext uri="{BB962C8B-B14F-4D97-AF65-F5344CB8AC3E}">
        <p14:creationId xmlns:p14="http://schemas.microsoft.com/office/powerpoint/2010/main" val="73154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Each line in the </a:t>
            </a:r>
            <a:r>
              <a:rPr lang="en-US" i="0" dirty="0" err="1"/>
              <a:t>Dockerfile</a:t>
            </a:r>
            <a:r>
              <a:rPr lang="en-US" i="0" dirty="0"/>
              <a:t> translates to a separate layer within the docker image</a:t>
            </a:r>
          </a:p>
          <a:p>
            <a:pPr marL="171450" indent="-171450">
              <a:buFont typeface="Arial" panose="020B0604020202020204" pitchFamily="34" charset="0"/>
              <a:buChar char="•"/>
            </a:pPr>
            <a:r>
              <a:rPr lang="en-US" i="0" dirty="0"/>
              <a:t>Here our application image is 177MB which starts up containers in under a second</a:t>
            </a:r>
          </a:p>
          <a:p>
            <a:pPr marL="171450" indent="-171450">
              <a:buFont typeface="Arial" panose="020B0604020202020204" pitchFamily="34" charset="0"/>
              <a:buChar char="•"/>
            </a:pPr>
            <a:r>
              <a:rPr lang="en-US" i="0" dirty="0"/>
              <a:t>In the diagram the ubuntu layer is a single layer but realistically, it contains about 4/5 more layers and is can be thought of as the link to the ubuntu </a:t>
            </a:r>
            <a:r>
              <a:rPr lang="en-US" i="0" dirty="0" err="1"/>
              <a:t>Dockerfile</a:t>
            </a:r>
            <a:endParaRPr lang="en-US" i="0" dirty="0"/>
          </a:p>
          <a:p>
            <a:pPr marL="171450" indent="-171450">
              <a:buFont typeface="Arial" panose="020B0604020202020204" pitchFamily="34" charset="0"/>
              <a:buChar char="•"/>
            </a:pPr>
            <a:r>
              <a:rPr lang="en-US" i="0" dirty="0"/>
              <a:t>When building the image, the </a:t>
            </a:r>
            <a:r>
              <a:rPr lang="en-US" i="0" dirty="0" err="1"/>
              <a:t>Dockerfile</a:t>
            </a:r>
            <a:r>
              <a:rPr lang="en-US" i="0" dirty="0"/>
              <a:t> pulls the ubuntu image from the official docker registry on </a:t>
            </a:r>
            <a:r>
              <a:rPr lang="en-US" i="0" dirty="0" err="1"/>
              <a:t>DockerHub</a:t>
            </a:r>
            <a:r>
              <a:rPr lang="en-US" i="0" dirty="0"/>
              <a:t> </a:t>
            </a:r>
          </a:p>
          <a:p>
            <a:pPr marL="171450" indent="-171450">
              <a:buFont typeface="Arial" panose="020B0604020202020204" pitchFamily="34" charset="0"/>
              <a:buChar char="•"/>
            </a:pPr>
            <a:r>
              <a:rPr lang="en-US" i="0" dirty="0"/>
              <a:t>The nice thing about this image format is that if you create or use another image using </a:t>
            </a:r>
            <a:r>
              <a:rPr lang="en-US" i="0" dirty="0" err="1"/>
              <a:t>ubunt</a:t>
            </a:r>
            <a:r>
              <a:rPr lang="en-US" i="0" dirty="0"/>
              <a:t>, Docker will use the local cache of this layer and any other layers you had that were the same and will only pull in the diff layers – so running the default ubuntu image wouldn’t take up any storage since the image is used within </a:t>
            </a:r>
            <a:r>
              <a:rPr lang="en-US" i="0" dirty="0" err="1"/>
              <a:t>nginx</a:t>
            </a:r>
            <a:endParaRPr lang="en-US" i="0" dirty="0"/>
          </a:p>
        </p:txBody>
      </p:sp>
      <p:sp>
        <p:nvSpPr>
          <p:cNvPr id="4" name="Slide Number Placeholder 3"/>
          <p:cNvSpPr>
            <a:spLocks noGrp="1"/>
          </p:cNvSpPr>
          <p:nvPr>
            <p:ph type="sldNum" sz="quarter" idx="10"/>
          </p:nvPr>
        </p:nvSpPr>
        <p:spPr/>
        <p:txBody>
          <a:bodyPr/>
          <a:lstStyle/>
          <a:p>
            <a:fld id="{507C5D35-B47B-7E41-8FEF-F405FD5CA633}" type="slidenum">
              <a:rPr lang="en-US" smtClean="0"/>
              <a:t>18</a:t>
            </a:fld>
            <a:endParaRPr lang="en-US"/>
          </a:p>
        </p:txBody>
      </p:sp>
    </p:spTree>
    <p:extLst>
      <p:ext uri="{BB962C8B-B14F-4D97-AF65-F5344CB8AC3E}">
        <p14:creationId xmlns:p14="http://schemas.microsoft.com/office/powerpoint/2010/main" val="1392159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19</a:t>
            </a:fld>
            <a:endParaRPr lang="en-US"/>
          </a:p>
        </p:txBody>
      </p:sp>
    </p:spTree>
    <p:extLst>
      <p:ext uri="{BB962C8B-B14F-4D97-AF65-F5344CB8AC3E}">
        <p14:creationId xmlns:p14="http://schemas.microsoft.com/office/powerpoint/2010/main" val="167096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20</a:t>
            </a:fld>
            <a:endParaRPr lang="en-US"/>
          </a:p>
        </p:txBody>
      </p:sp>
    </p:spTree>
    <p:extLst>
      <p:ext uri="{BB962C8B-B14F-4D97-AF65-F5344CB8AC3E}">
        <p14:creationId xmlns:p14="http://schemas.microsoft.com/office/powerpoint/2010/main" val="400557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why containers are here we have to look at the change in attitudes of consumers using software.</a:t>
            </a:r>
          </a:p>
          <a:p>
            <a:pPr marL="171450" indent="-171450">
              <a:buFont typeface="Arial" panose="020B0604020202020204" pitchFamily="34" charset="0"/>
              <a:buChar char="•"/>
            </a:pPr>
            <a:r>
              <a:rPr lang="en-US" dirty="0"/>
              <a:t>Traditionally, a customer would have to spend significant effort downloading, installing and configuring vendor software. </a:t>
            </a:r>
          </a:p>
          <a:p>
            <a:pPr marL="171450" indent="-171450">
              <a:buFont typeface="Arial" panose="020B0604020202020204" pitchFamily="34" charset="0"/>
              <a:buChar char="•"/>
            </a:pPr>
            <a:r>
              <a:rPr lang="en-US" dirty="0"/>
              <a:t>You could spend a week to have fully functional software on-</a:t>
            </a:r>
            <a:r>
              <a:rPr lang="en-US" dirty="0" err="1"/>
              <a:t>prem</a:t>
            </a:r>
            <a:r>
              <a:rPr lang="en-US" dirty="0"/>
              <a:t> especially if you have to worry about fun things such as verifying security </a:t>
            </a:r>
          </a:p>
          <a:p>
            <a:pPr marL="171450" indent="-171450">
              <a:buFont typeface="Arial" panose="020B0604020202020204" pitchFamily="34" charset="0"/>
              <a:buChar char="•"/>
            </a:pPr>
            <a:r>
              <a:rPr lang="en-US" dirty="0"/>
              <a:t>Most customers especially smaller business are not looking for on-</a:t>
            </a:r>
            <a:r>
              <a:rPr lang="en-US" dirty="0" err="1"/>
              <a:t>prem</a:t>
            </a:r>
            <a:r>
              <a:rPr lang="en-US" dirty="0"/>
              <a:t> solutions but dependent on their requirements will be buying SaaS (Software-as-a-service)</a:t>
            </a:r>
          </a:p>
          <a:p>
            <a:pPr marL="171450" indent="-171450">
              <a:buFont typeface="Arial" panose="020B0604020202020204" pitchFamily="34" charset="0"/>
              <a:buChar char="•"/>
            </a:pPr>
            <a:r>
              <a:rPr lang="en-US" dirty="0"/>
              <a:t>The main advantage of buying </a:t>
            </a:r>
            <a:r>
              <a:rPr lang="en-US" dirty="0" err="1"/>
              <a:t>XaaS</a:t>
            </a:r>
            <a:r>
              <a:rPr lang="en-US" dirty="0"/>
              <a:t> is that you pay someone else to do the bits they do well so you can focus more time and resources on what you actually care about </a:t>
            </a:r>
          </a:p>
        </p:txBody>
      </p:sp>
      <p:sp>
        <p:nvSpPr>
          <p:cNvPr id="4" name="Slide Number Placeholder 3"/>
          <p:cNvSpPr>
            <a:spLocks noGrp="1"/>
          </p:cNvSpPr>
          <p:nvPr>
            <p:ph type="sldNum" sz="quarter" idx="10"/>
          </p:nvPr>
        </p:nvSpPr>
        <p:spPr/>
        <p:txBody>
          <a:bodyPr/>
          <a:lstStyle/>
          <a:p>
            <a:fld id="{507C5D35-B47B-7E41-8FEF-F405FD5CA633}" type="slidenum">
              <a:rPr lang="en-US" smtClean="0"/>
              <a:t>4</a:t>
            </a:fld>
            <a:endParaRPr lang="en-US"/>
          </a:p>
        </p:txBody>
      </p:sp>
    </p:spTree>
    <p:extLst>
      <p:ext uri="{BB962C8B-B14F-4D97-AF65-F5344CB8AC3E}">
        <p14:creationId xmlns:p14="http://schemas.microsoft.com/office/powerpoint/2010/main" val="356706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more people have begun to consume their software as a service, the way in which developments teams develop software has also had to evolve.</a:t>
            </a:r>
          </a:p>
          <a:p>
            <a:pPr marL="171450" indent="-171450">
              <a:buFont typeface="Arial" panose="020B0604020202020204" pitchFamily="34" charset="0"/>
              <a:buChar char="•"/>
            </a:pPr>
            <a:r>
              <a:rPr lang="en-US" dirty="0"/>
              <a:t>We’ve gone from banging in all the features we can think of over long periods of time to developing smaller sets of services in agile cycles </a:t>
            </a:r>
          </a:p>
          <a:p>
            <a:pPr marL="171450" indent="-171450">
              <a:buFont typeface="Arial" panose="020B0604020202020204" pitchFamily="34" charset="0"/>
              <a:buChar char="•"/>
            </a:pPr>
            <a:r>
              <a:rPr lang="en-US" dirty="0"/>
              <a:t>We now write micro-services!</a:t>
            </a:r>
          </a:p>
          <a:p>
            <a:pPr marL="171450" indent="-171450">
              <a:buFont typeface="Arial" panose="020B0604020202020204" pitchFamily="34" charset="0"/>
              <a:buChar char="•"/>
            </a:pPr>
            <a:r>
              <a:rPr lang="en-US" dirty="0"/>
              <a:t>Additional services can be created by a combination of re-using existing components and adding the new functionality saving time and monetary efforts </a:t>
            </a:r>
          </a:p>
          <a:p>
            <a:pPr marL="171450" indent="-171450">
              <a:buFont typeface="Arial" panose="020B0604020202020204" pitchFamily="34" charset="0"/>
              <a:buChar char="•"/>
            </a:pPr>
            <a:r>
              <a:rPr lang="en-US" dirty="0"/>
              <a:t>Scaling can be done to the critical components rather than the entire product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Developing micro-services makes it easier to do agile </a:t>
            </a:r>
            <a:r>
              <a:rPr lang="en-US" dirty="0">
                <a:sym typeface="Wingdings" pitchFamily="2" charset="2"/>
              </a:rPr>
              <a:t> you can develop, test and upgrade components that are even running in live environments easier and faster.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Customers know that all software has bugs. A customer is more concerned about how quick bugs get fixed and expects fixes to happen seamlessly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5</a:t>
            </a:fld>
            <a:endParaRPr lang="en-US"/>
          </a:p>
        </p:txBody>
      </p:sp>
    </p:spTree>
    <p:extLst>
      <p:ext uri="{BB962C8B-B14F-4D97-AF65-F5344CB8AC3E}">
        <p14:creationId xmlns:p14="http://schemas.microsoft.com/office/powerpoint/2010/main" val="402114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t>
            </a:r>
            <a:r>
              <a:rPr lang="en-US" b="0" dirty="0"/>
              <a:t>ing the time </a:t>
            </a:r>
          </a:p>
          <a:p>
            <a:endParaRPr lang="en-US" b="0" dirty="0"/>
          </a:p>
          <a:p>
            <a:r>
              <a:rPr lang="en-US" b="0" dirty="0"/>
              <a:t>Basically talk about how the development team for Heroku have experience with running and scaling thousands of services and have come up with a set of principles that should be followed when developing SaaS applications </a:t>
            </a: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6</a:t>
            </a:fld>
            <a:endParaRPr lang="en-US"/>
          </a:p>
        </p:txBody>
      </p:sp>
    </p:spTree>
    <p:extLst>
      <p:ext uri="{BB962C8B-B14F-4D97-AF65-F5344CB8AC3E}">
        <p14:creationId xmlns:p14="http://schemas.microsoft.com/office/powerpoint/2010/main" val="45680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 container contains = container securely isolates resources and processes from both the host and other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8</a:t>
            </a:fld>
            <a:endParaRPr lang="en-US"/>
          </a:p>
        </p:txBody>
      </p:sp>
    </p:spTree>
    <p:extLst>
      <p:ext uri="{BB962C8B-B14F-4D97-AF65-F5344CB8AC3E}">
        <p14:creationId xmlns:p14="http://schemas.microsoft.com/office/powerpoint/2010/main" val="137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concept of isolation are not new or exclusive to containers and apply to VMs</a:t>
            </a:r>
          </a:p>
          <a:p>
            <a:pPr marL="171450" indent="-171450">
              <a:buFont typeface="Arial" panose="020B0604020202020204" pitchFamily="34" charset="0"/>
              <a:buChar char="•"/>
            </a:pPr>
            <a:r>
              <a:rPr lang="en-US" dirty="0"/>
              <a:t>Looking at a service provider like OpenStack, they would have many physical servers running hypervisors. </a:t>
            </a:r>
          </a:p>
          <a:p>
            <a:pPr marL="171450" indent="-171450">
              <a:buFont typeface="Arial" panose="020B0604020202020204" pitchFamily="34" charset="0"/>
              <a:buChar char="•"/>
            </a:pPr>
            <a:r>
              <a:rPr lang="en-US" dirty="0"/>
              <a:t>The hypervisors would allow you to run multiple isolated Virtual Machines by virtualizing the underlying hardware </a:t>
            </a:r>
          </a:p>
          <a:p>
            <a:pPr marL="171450" indent="-171450">
              <a:buFont typeface="Arial" panose="020B0604020202020204" pitchFamily="34" charset="0"/>
              <a:buChar char="•"/>
            </a:pPr>
            <a:r>
              <a:rPr lang="en-US" dirty="0"/>
              <a:t>Looking at containers however, we replace the hypervisor with a container engine which you don’t have to worry about too much now but this allows us to strip out the Guest OS for each of isolated environment </a:t>
            </a:r>
          </a:p>
          <a:p>
            <a:pPr marL="171450" indent="-171450">
              <a:buFont typeface="Arial" panose="020B0604020202020204" pitchFamily="34" charset="0"/>
              <a:buChar char="•"/>
            </a:pPr>
            <a:r>
              <a:rPr lang="en-US" dirty="0"/>
              <a:t>The obvious between these two is that with VMs there is interaction with the Host and Guest OS whereas with containers, its only the Host OS </a:t>
            </a:r>
          </a:p>
          <a:p>
            <a:pPr marL="171450" indent="-171450">
              <a:buFont typeface="Arial" panose="020B0604020202020204" pitchFamily="34" charset="0"/>
              <a:buChar char="•"/>
            </a:pPr>
            <a:r>
              <a:rPr lang="en-US" dirty="0"/>
              <a:t>Immediately, we can see that containers have a instant advantage over VMs as the </a:t>
            </a:r>
            <a:r>
              <a:rPr lang="en-US" i="0" dirty="0"/>
              <a:t>contained environment is leaner </a:t>
            </a:r>
          </a:p>
          <a:p>
            <a:pPr marL="171450" indent="-171450">
              <a:buFont typeface="Arial" panose="020B0604020202020204" pitchFamily="34" charset="0"/>
              <a:buChar char="•"/>
            </a:pPr>
            <a:r>
              <a:rPr lang="en-US" i="0" dirty="0"/>
              <a:t>Another difference is that with VMs, the user must install their dependencies on the Guest before they use their application whereas with containers, the dependencies are packaged within the container. </a:t>
            </a:r>
          </a:p>
        </p:txBody>
      </p:sp>
      <p:sp>
        <p:nvSpPr>
          <p:cNvPr id="4" name="Slide Number Placeholder 3"/>
          <p:cNvSpPr>
            <a:spLocks noGrp="1"/>
          </p:cNvSpPr>
          <p:nvPr>
            <p:ph type="sldNum" sz="quarter" idx="10"/>
          </p:nvPr>
        </p:nvSpPr>
        <p:spPr/>
        <p:txBody>
          <a:bodyPr/>
          <a:lstStyle/>
          <a:p>
            <a:fld id="{507C5D35-B47B-7E41-8FEF-F405FD5CA633}" type="slidenum">
              <a:rPr lang="en-US" smtClean="0"/>
              <a:t>10</a:t>
            </a:fld>
            <a:endParaRPr lang="en-US"/>
          </a:p>
        </p:txBody>
      </p:sp>
    </p:spTree>
    <p:extLst>
      <p:ext uri="{BB962C8B-B14F-4D97-AF65-F5344CB8AC3E}">
        <p14:creationId xmlns:p14="http://schemas.microsoft.com/office/powerpoint/2010/main" val="270399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SMALLER SIZE FASTER APP - </a:t>
            </a:r>
            <a:r>
              <a:rPr lang="en-US" dirty="0"/>
              <a:t>As the order in size of containers are usually in the order of MBs the startup times are almost negligible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BUILT-IN DEPS </a:t>
            </a:r>
            <a:r>
              <a:rPr lang="en-US" dirty="0"/>
              <a:t>Because the</a:t>
            </a:r>
            <a:r>
              <a:rPr lang="en-GB" sz="1200" kern="1200" dirty="0">
                <a:solidFill>
                  <a:schemeClr val="tx1"/>
                </a:solidFill>
                <a:effectLst/>
                <a:latin typeface="+mn-lt"/>
                <a:ea typeface="+mn-ea"/>
                <a:cs typeface="+mn-cs"/>
              </a:rPr>
              <a:t> dependencies of containers are built-in, a user doesn’t have to worry about what OS and which version they are running but only needs the container engine installed on the host. Developers can write an test code using containers and publish it to any other environment and works the same. In fact, we’re reaching the point where we are able to run Windows and Linux containers side-by-side with windows having native Linux Container support (check out the </a:t>
            </a:r>
            <a:r>
              <a:rPr lang="en-GB" sz="1200" kern="1200" dirty="0" err="1">
                <a:solidFill>
                  <a:schemeClr val="tx1"/>
                </a:solidFill>
                <a:effectLst/>
                <a:latin typeface="+mn-lt"/>
                <a:ea typeface="+mn-ea"/>
                <a:cs typeface="+mn-cs"/>
              </a:rPr>
              <a:t>moby</a:t>
            </a:r>
            <a:r>
              <a:rPr lang="en-GB" sz="1200" kern="1200" dirty="0">
                <a:solidFill>
                  <a:schemeClr val="tx1"/>
                </a:solidFill>
                <a:effectLst/>
                <a:latin typeface="+mn-lt"/>
                <a:ea typeface="+mn-ea"/>
                <a:cs typeface="+mn-cs"/>
              </a:rPr>
              <a:t>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kern="1200" dirty="0">
                <a:solidFill>
                  <a:schemeClr val="tx1"/>
                </a:solidFill>
                <a:effectLst/>
                <a:latin typeface="+mn-lt"/>
                <a:ea typeface="+mn-ea"/>
                <a:cs typeface="+mn-cs"/>
              </a:rPr>
              <a:t>ISOLATION &amp; EFFICIENCY </a:t>
            </a:r>
            <a:r>
              <a:rPr lang="en-GB" sz="1200" kern="1200" dirty="0">
                <a:solidFill>
                  <a:schemeClr val="tx1"/>
                </a:solidFill>
                <a:effectLst/>
                <a:latin typeface="+mn-lt"/>
                <a:ea typeface="+mn-ea"/>
                <a:cs typeface="+mn-cs"/>
              </a:rPr>
              <a:t>As mentioned before, you can run multiple containers on a single host and still have these isolated environments as you do with VMs. This has major implications with service providers as they can throw away the GBs of Guest OS systems image they required for VMs and instead load their Host OS with many more containers </a:t>
            </a:r>
          </a:p>
        </p:txBody>
      </p:sp>
      <p:sp>
        <p:nvSpPr>
          <p:cNvPr id="4" name="Slide Number Placeholder 3"/>
          <p:cNvSpPr>
            <a:spLocks noGrp="1"/>
          </p:cNvSpPr>
          <p:nvPr>
            <p:ph type="sldNum" sz="quarter" idx="10"/>
          </p:nvPr>
        </p:nvSpPr>
        <p:spPr/>
        <p:txBody>
          <a:bodyPr/>
          <a:lstStyle/>
          <a:p>
            <a:fld id="{507C5D35-B47B-7E41-8FEF-F405FD5CA633}" type="slidenum">
              <a:rPr lang="en-US" smtClean="0"/>
              <a:t>11</a:t>
            </a:fld>
            <a:endParaRPr lang="en-US"/>
          </a:p>
        </p:txBody>
      </p:sp>
    </p:spTree>
    <p:extLst>
      <p:ext uri="{BB962C8B-B14F-4D97-AF65-F5344CB8AC3E}">
        <p14:creationId xmlns:p14="http://schemas.microsoft.com/office/powerpoint/2010/main" val="1037034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Well container technology has been around for yeas, in fact the with Unix’s V7, the introduction of chroot was the beginning of process isolation </a:t>
            </a:r>
          </a:p>
          <a:p>
            <a:pPr marL="171450" indent="-171450">
              <a:buFont typeface="Arial" panose="020B0604020202020204" pitchFamily="34" charset="0"/>
              <a:buChar char="•"/>
            </a:pPr>
            <a:r>
              <a:rPr lang="en-US" dirty="0"/>
              <a:t>Linux </a:t>
            </a:r>
            <a:r>
              <a:rPr lang="en-US" dirty="0" err="1"/>
              <a:t>VServer</a:t>
            </a:r>
            <a:r>
              <a:rPr lang="en-US" dirty="0"/>
              <a:t> was one of several companies who created the concept of jails where resources on a machine would be part</a:t>
            </a:r>
            <a:r>
              <a:rPr lang="en-US" u="sng" dirty="0"/>
              <a:t>i</a:t>
            </a:r>
            <a:r>
              <a:rPr lang="en-US" u="none" dirty="0"/>
              <a:t>tioned. This was done by patching the Linux kernel</a:t>
            </a:r>
          </a:p>
          <a:p>
            <a:pPr marL="171450" indent="-171450">
              <a:buFont typeface="Arial" panose="020B0604020202020204" pitchFamily="34" charset="0"/>
              <a:buChar char="•"/>
            </a:pPr>
            <a:r>
              <a:rPr lang="en-US" u="none" dirty="0"/>
              <a:t>Oracle’s Solaris containers had a similar concept to jails called zones which leveraged snapshot features </a:t>
            </a:r>
          </a:p>
          <a:p>
            <a:pPr marL="171450" indent="-171450">
              <a:buFont typeface="Arial" panose="020B0604020202020204" pitchFamily="34" charset="0"/>
              <a:buChar char="•"/>
            </a:pPr>
            <a:r>
              <a:rPr lang="en-US" u="none" dirty="0"/>
              <a:t>Open VZ is a system container runtime that would boot a full </a:t>
            </a:r>
            <a:r>
              <a:rPr lang="en-US" u="none" dirty="0" err="1"/>
              <a:t>linux</a:t>
            </a:r>
            <a:r>
              <a:rPr lang="en-US" u="none" dirty="0"/>
              <a:t> distro similar to a VM. Again this worked via. patching the Linux kernel</a:t>
            </a:r>
          </a:p>
          <a:p>
            <a:pPr marL="171450" indent="-171450">
              <a:buFont typeface="Arial" panose="020B0604020202020204" pitchFamily="34" charset="0"/>
              <a:buChar char="•"/>
            </a:pPr>
            <a:r>
              <a:rPr lang="en-US" u="none" dirty="0"/>
              <a:t>Google’s Process Containers was designed manage resources tied to a collection of processes.</a:t>
            </a:r>
          </a:p>
          <a:p>
            <a:pPr marL="628650" lvl="1" indent="-171450">
              <a:buFont typeface="Arial" panose="020B0604020202020204" pitchFamily="34" charset="0"/>
              <a:buChar char="•"/>
            </a:pPr>
            <a:r>
              <a:rPr lang="en-US" u="none" dirty="0"/>
              <a:t>After being branded as </a:t>
            </a:r>
            <a:r>
              <a:rPr lang="en-US" u="none" dirty="0" err="1"/>
              <a:t>cgroups</a:t>
            </a:r>
            <a:r>
              <a:rPr lang="en-US" u="none" dirty="0"/>
              <a:t> in 2007 was later merged to Linux kernel </a:t>
            </a:r>
          </a:p>
          <a:p>
            <a:pPr marL="171450" lvl="0" indent="-171450">
              <a:buFont typeface="Arial" panose="020B0604020202020204" pitchFamily="34" charset="0"/>
              <a:buChar char="•"/>
            </a:pPr>
            <a:r>
              <a:rPr lang="en-US" u="none" dirty="0"/>
              <a:t>Unlike previous solutions, every solution from here forward no longer needed a patched kernel or multiple kernels – in fact LXC get credit for the first most complete container manager making use of the kernel features: </a:t>
            </a:r>
            <a:r>
              <a:rPr lang="en-US" u="none" dirty="0" err="1"/>
              <a:t>cgroups</a:t>
            </a:r>
            <a:r>
              <a:rPr lang="en-US" u="none" dirty="0"/>
              <a:t> and namespaces </a:t>
            </a:r>
          </a:p>
          <a:p>
            <a:pPr marL="171450" lvl="0" indent="-171450">
              <a:buFont typeface="Arial" panose="020B0604020202020204" pitchFamily="34" charset="0"/>
              <a:buChar char="•"/>
            </a:pPr>
            <a:r>
              <a:rPr lang="en-US" u="none" dirty="0"/>
              <a:t>CF’s Warden initially implemented LXC, but currently uses its own container back-end Garden to isolate environment on any OS  </a:t>
            </a:r>
          </a:p>
          <a:p>
            <a:pPr marL="171450" lvl="0" indent="-171450">
              <a:buFont typeface="Arial" panose="020B0604020202020204" pitchFamily="34" charset="0"/>
              <a:buChar char="•"/>
            </a:pPr>
            <a:r>
              <a:rPr lang="en-US" u="none" dirty="0"/>
              <a:t>Finally, the almighty Docker was released which boasted a container management ecosystem that was intuitive </a:t>
            </a:r>
          </a:p>
          <a:p>
            <a:pPr marL="171450" lvl="0" indent="-171450">
              <a:buFont typeface="Arial" panose="020B0604020202020204" pitchFamily="34" charset="0"/>
              <a:buChar char="•"/>
            </a:pPr>
            <a:r>
              <a:rPr lang="en-US" u="none" dirty="0"/>
              <a:t>Its also worth mentioning the OCI which was established by Docker as an standardization for container images and container runtimes </a:t>
            </a:r>
          </a:p>
          <a:p>
            <a:pPr marL="171450" lvl="0" indent="-171450">
              <a:buFont typeface="Arial" panose="020B0604020202020204" pitchFamily="34" charset="0"/>
              <a:buChar char="•"/>
            </a:pPr>
            <a:r>
              <a:rPr lang="en-US" u="none" dirty="0"/>
              <a:t>And also mentioning that in the last few years, we have entered into a phase where many tools are born to manage containers on top of Kubernetes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07C5D35-B47B-7E41-8FEF-F405FD5CA633}" type="slidenum">
              <a:rPr lang="en-US" smtClean="0"/>
              <a:t>13</a:t>
            </a:fld>
            <a:endParaRPr lang="en-US"/>
          </a:p>
        </p:txBody>
      </p:sp>
    </p:spTree>
    <p:extLst>
      <p:ext uri="{BB962C8B-B14F-4D97-AF65-F5344CB8AC3E}">
        <p14:creationId xmlns:p14="http://schemas.microsoft.com/office/powerpoint/2010/main" val="4267670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Probably worth mentioning that from this point on, any reference to containers will focus on Docker containers</a:t>
            </a:r>
          </a:p>
        </p:txBody>
      </p:sp>
      <p:sp>
        <p:nvSpPr>
          <p:cNvPr id="4" name="Slide Number Placeholder 3"/>
          <p:cNvSpPr>
            <a:spLocks noGrp="1"/>
          </p:cNvSpPr>
          <p:nvPr>
            <p:ph type="sldNum" sz="quarter" idx="10"/>
          </p:nvPr>
        </p:nvSpPr>
        <p:spPr/>
        <p:txBody>
          <a:bodyPr/>
          <a:lstStyle/>
          <a:p>
            <a:fld id="{507C5D35-B47B-7E41-8FEF-F405FD5CA633}" type="slidenum">
              <a:rPr lang="en-US" smtClean="0"/>
              <a:t>14</a:t>
            </a:fld>
            <a:endParaRPr lang="en-US"/>
          </a:p>
        </p:txBody>
      </p:sp>
    </p:spTree>
    <p:extLst>
      <p:ext uri="{BB962C8B-B14F-4D97-AF65-F5344CB8AC3E}">
        <p14:creationId xmlns:p14="http://schemas.microsoft.com/office/powerpoint/2010/main" val="1784239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12648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49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087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073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5107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380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421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6817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458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8743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3650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192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88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628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240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388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975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82000"/>
                <a:lumOff val="18000"/>
              </a:schemeClr>
            </a:gs>
            <a:gs pos="88000">
              <a:schemeClr val="accent3">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5/17/18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704926"/>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ofsal/containers10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HPuvDm8IC-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B580-CA14-C24A-A0E1-C05AD94730F5}"/>
              </a:ext>
            </a:extLst>
          </p:cNvPr>
          <p:cNvSpPr>
            <a:spLocks noGrp="1"/>
          </p:cNvSpPr>
          <p:nvPr>
            <p:ph type="ctrTitle"/>
          </p:nvPr>
        </p:nvSpPr>
        <p:spPr/>
        <p:txBody>
          <a:bodyPr/>
          <a:lstStyle/>
          <a:p>
            <a:r>
              <a:rPr lang="en-US" dirty="0"/>
              <a:t>Containers 101</a:t>
            </a:r>
          </a:p>
        </p:txBody>
      </p:sp>
      <p:sp>
        <p:nvSpPr>
          <p:cNvPr id="3" name="Subtitle 2">
            <a:extLst>
              <a:ext uri="{FF2B5EF4-FFF2-40B4-BE49-F238E27FC236}">
                <a16:creationId xmlns:a16="http://schemas.microsoft.com/office/drawing/2014/main" id="{C947623B-5E5B-C140-B440-14B42660E7AD}"/>
              </a:ext>
            </a:extLst>
          </p:cNvPr>
          <p:cNvSpPr>
            <a:spLocks noGrp="1"/>
          </p:cNvSpPr>
          <p:nvPr>
            <p:ph type="subTitle" idx="1"/>
          </p:nvPr>
        </p:nvSpPr>
        <p:spPr/>
        <p:txBody>
          <a:bodyPr/>
          <a:lstStyle/>
          <a:p>
            <a:r>
              <a:rPr lang="en-US" dirty="0" err="1"/>
              <a:t>Mofe</a:t>
            </a:r>
            <a:r>
              <a:rPr lang="en-US" dirty="0"/>
              <a:t> salami</a:t>
            </a:r>
          </a:p>
        </p:txBody>
      </p:sp>
    </p:spTree>
    <p:extLst>
      <p:ext uri="{BB962C8B-B14F-4D97-AF65-F5344CB8AC3E}">
        <p14:creationId xmlns:p14="http://schemas.microsoft.com/office/powerpoint/2010/main" val="2307627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6227-4822-DD42-9DCA-420A20788800}"/>
              </a:ext>
            </a:extLst>
          </p:cNvPr>
          <p:cNvSpPr>
            <a:spLocks noGrp="1"/>
          </p:cNvSpPr>
          <p:nvPr>
            <p:ph type="title"/>
          </p:nvPr>
        </p:nvSpPr>
        <p:spPr>
          <a:xfrm>
            <a:off x="680967" y="610451"/>
            <a:ext cx="10598284" cy="1456267"/>
          </a:xfrm>
        </p:spPr>
        <p:txBody>
          <a:bodyPr/>
          <a:lstStyle/>
          <a:p>
            <a:pPr algn="ctr"/>
            <a:r>
              <a:rPr lang="en-US" dirty="0"/>
              <a:t>Virtual machines vs. container virtualization</a:t>
            </a:r>
          </a:p>
        </p:txBody>
      </p:sp>
      <p:grpSp>
        <p:nvGrpSpPr>
          <p:cNvPr id="15" name="Group 14">
            <a:extLst>
              <a:ext uri="{FF2B5EF4-FFF2-40B4-BE49-F238E27FC236}">
                <a16:creationId xmlns:a16="http://schemas.microsoft.com/office/drawing/2014/main" id="{B18EF45A-4650-434C-9291-77DDF56B7ACE}"/>
              </a:ext>
            </a:extLst>
          </p:cNvPr>
          <p:cNvGrpSpPr/>
          <p:nvPr/>
        </p:nvGrpSpPr>
        <p:grpSpPr>
          <a:xfrm>
            <a:off x="6556512" y="3613820"/>
            <a:ext cx="4523360" cy="2067131"/>
            <a:chOff x="914397" y="2407591"/>
            <a:chExt cx="4523360" cy="2067131"/>
          </a:xfrm>
        </p:grpSpPr>
        <p:sp>
          <p:nvSpPr>
            <p:cNvPr id="16" name="Rectangle 15">
              <a:extLst>
                <a:ext uri="{FF2B5EF4-FFF2-40B4-BE49-F238E27FC236}">
                  <a16:creationId xmlns:a16="http://schemas.microsoft.com/office/drawing/2014/main" id="{ED1D6B3C-35E9-294E-A716-18A40E5FE3FB}"/>
                </a:ext>
              </a:extLst>
            </p:cNvPr>
            <p:cNvSpPr/>
            <p:nvPr/>
          </p:nvSpPr>
          <p:spPr>
            <a:xfrm>
              <a:off x="914400" y="4124527"/>
              <a:ext cx="4523356" cy="3501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Physical Server</a:t>
              </a:r>
            </a:p>
          </p:txBody>
        </p:sp>
        <p:sp>
          <p:nvSpPr>
            <p:cNvPr id="17" name="Rectangle 16">
              <a:extLst>
                <a:ext uri="{FF2B5EF4-FFF2-40B4-BE49-F238E27FC236}">
                  <a16:creationId xmlns:a16="http://schemas.microsoft.com/office/drawing/2014/main" id="{275275A2-AD6B-174D-865A-0FAFCF6263FA}"/>
                </a:ext>
              </a:extLst>
            </p:cNvPr>
            <p:cNvSpPr/>
            <p:nvPr/>
          </p:nvSpPr>
          <p:spPr>
            <a:xfrm>
              <a:off x="914399" y="3696510"/>
              <a:ext cx="4523357" cy="3518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Host Operating System</a:t>
              </a:r>
            </a:p>
          </p:txBody>
        </p:sp>
        <p:sp>
          <p:nvSpPr>
            <p:cNvPr id="18" name="Rectangle 17">
              <a:extLst>
                <a:ext uri="{FF2B5EF4-FFF2-40B4-BE49-F238E27FC236}">
                  <a16:creationId xmlns:a16="http://schemas.microsoft.com/office/drawing/2014/main" id="{3505F85A-5B4E-2645-9C85-2B74A9CC692E}"/>
                </a:ext>
              </a:extLst>
            </p:cNvPr>
            <p:cNvSpPr/>
            <p:nvPr/>
          </p:nvSpPr>
          <p:spPr>
            <a:xfrm>
              <a:off x="914397" y="3266871"/>
              <a:ext cx="4523359" cy="353439"/>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Container Engine</a:t>
              </a:r>
            </a:p>
          </p:txBody>
        </p:sp>
        <p:sp>
          <p:nvSpPr>
            <p:cNvPr id="19" name="Rectangle 18">
              <a:extLst>
                <a:ext uri="{FF2B5EF4-FFF2-40B4-BE49-F238E27FC236}">
                  <a16:creationId xmlns:a16="http://schemas.microsoft.com/office/drawing/2014/main" id="{01998F38-FBE8-A147-976E-0B765E4156C6}"/>
                </a:ext>
              </a:extLst>
            </p:cNvPr>
            <p:cNvSpPr/>
            <p:nvPr/>
          </p:nvSpPr>
          <p:spPr>
            <a:xfrm>
              <a:off x="914398" y="2837232"/>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20" name="Rectangle 19">
              <a:extLst>
                <a:ext uri="{FF2B5EF4-FFF2-40B4-BE49-F238E27FC236}">
                  <a16:creationId xmlns:a16="http://schemas.microsoft.com/office/drawing/2014/main" id="{AEDD2AB8-C429-8E46-9470-DE39A45A3BB6}"/>
                </a:ext>
              </a:extLst>
            </p:cNvPr>
            <p:cNvSpPr/>
            <p:nvPr/>
          </p:nvSpPr>
          <p:spPr>
            <a:xfrm>
              <a:off x="2441638" y="2837231"/>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21" name="Rectangle 20">
              <a:extLst>
                <a:ext uri="{FF2B5EF4-FFF2-40B4-BE49-F238E27FC236}">
                  <a16:creationId xmlns:a16="http://schemas.microsoft.com/office/drawing/2014/main" id="{6E32EFDD-DE48-214C-98BE-7D8C6A806484}"/>
                </a:ext>
              </a:extLst>
            </p:cNvPr>
            <p:cNvSpPr/>
            <p:nvPr/>
          </p:nvSpPr>
          <p:spPr>
            <a:xfrm>
              <a:off x="3968878" y="2837231"/>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22" name="Rectangle 21">
              <a:extLst>
                <a:ext uri="{FF2B5EF4-FFF2-40B4-BE49-F238E27FC236}">
                  <a16:creationId xmlns:a16="http://schemas.microsoft.com/office/drawing/2014/main" id="{36F65BD4-C015-C548-B91A-7F9D060BDBD9}"/>
                </a:ext>
              </a:extLst>
            </p:cNvPr>
            <p:cNvSpPr/>
            <p:nvPr/>
          </p:nvSpPr>
          <p:spPr>
            <a:xfrm>
              <a:off x="914398" y="2407592"/>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1</a:t>
              </a:r>
            </a:p>
          </p:txBody>
        </p:sp>
        <p:sp>
          <p:nvSpPr>
            <p:cNvPr id="23" name="Rectangle 22">
              <a:extLst>
                <a:ext uri="{FF2B5EF4-FFF2-40B4-BE49-F238E27FC236}">
                  <a16:creationId xmlns:a16="http://schemas.microsoft.com/office/drawing/2014/main" id="{ADDA5D35-5526-E24E-B3AF-E8EB0E115CB2}"/>
                </a:ext>
              </a:extLst>
            </p:cNvPr>
            <p:cNvSpPr/>
            <p:nvPr/>
          </p:nvSpPr>
          <p:spPr>
            <a:xfrm>
              <a:off x="2441638" y="2407591"/>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2</a:t>
              </a:r>
            </a:p>
          </p:txBody>
        </p:sp>
        <p:sp>
          <p:nvSpPr>
            <p:cNvPr id="24" name="Rectangle 23">
              <a:extLst>
                <a:ext uri="{FF2B5EF4-FFF2-40B4-BE49-F238E27FC236}">
                  <a16:creationId xmlns:a16="http://schemas.microsoft.com/office/drawing/2014/main" id="{3B028418-867B-6545-A735-3A70680970A4}"/>
                </a:ext>
              </a:extLst>
            </p:cNvPr>
            <p:cNvSpPr/>
            <p:nvPr/>
          </p:nvSpPr>
          <p:spPr>
            <a:xfrm>
              <a:off x="3968878" y="2407591"/>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3</a:t>
              </a:r>
            </a:p>
          </p:txBody>
        </p:sp>
      </p:grpSp>
      <p:grpSp>
        <p:nvGrpSpPr>
          <p:cNvPr id="28" name="Group 27">
            <a:extLst>
              <a:ext uri="{FF2B5EF4-FFF2-40B4-BE49-F238E27FC236}">
                <a16:creationId xmlns:a16="http://schemas.microsoft.com/office/drawing/2014/main" id="{BA3FF897-E539-3142-9015-26E9F16E85DE}"/>
              </a:ext>
            </a:extLst>
          </p:cNvPr>
          <p:cNvGrpSpPr/>
          <p:nvPr/>
        </p:nvGrpSpPr>
        <p:grpSpPr>
          <a:xfrm>
            <a:off x="890155" y="2520634"/>
            <a:ext cx="4523360" cy="3160317"/>
            <a:chOff x="1456750" y="1567324"/>
            <a:chExt cx="4523360" cy="3160317"/>
          </a:xfrm>
        </p:grpSpPr>
        <p:sp>
          <p:nvSpPr>
            <p:cNvPr id="4" name="Rectangle 3">
              <a:extLst>
                <a:ext uri="{FF2B5EF4-FFF2-40B4-BE49-F238E27FC236}">
                  <a16:creationId xmlns:a16="http://schemas.microsoft.com/office/drawing/2014/main" id="{74AE5518-9FEF-4B45-A093-133263B06A92}"/>
                </a:ext>
              </a:extLst>
            </p:cNvPr>
            <p:cNvSpPr/>
            <p:nvPr/>
          </p:nvSpPr>
          <p:spPr>
            <a:xfrm>
              <a:off x="1456753" y="4377446"/>
              <a:ext cx="4523356" cy="3501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Physical Server</a:t>
              </a:r>
            </a:p>
          </p:txBody>
        </p:sp>
        <p:sp>
          <p:nvSpPr>
            <p:cNvPr id="5" name="Rectangle 4">
              <a:extLst>
                <a:ext uri="{FF2B5EF4-FFF2-40B4-BE49-F238E27FC236}">
                  <a16:creationId xmlns:a16="http://schemas.microsoft.com/office/drawing/2014/main" id="{0C4DCED4-0C48-D745-B47F-E00252D5B3D7}"/>
                </a:ext>
              </a:extLst>
            </p:cNvPr>
            <p:cNvSpPr/>
            <p:nvPr/>
          </p:nvSpPr>
          <p:spPr>
            <a:xfrm>
              <a:off x="1456752" y="3949429"/>
              <a:ext cx="4523357" cy="3518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Host Operating System</a:t>
              </a:r>
            </a:p>
          </p:txBody>
        </p:sp>
        <p:sp>
          <p:nvSpPr>
            <p:cNvPr id="7" name="Rectangle 6">
              <a:extLst>
                <a:ext uri="{FF2B5EF4-FFF2-40B4-BE49-F238E27FC236}">
                  <a16:creationId xmlns:a16="http://schemas.microsoft.com/office/drawing/2014/main" id="{9FBB417F-2950-2F40-90E7-924A3B9629FA}"/>
                </a:ext>
              </a:extLst>
            </p:cNvPr>
            <p:cNvSpPr/>
            <p:nvPr/>
          </p:nvSpPr>
          <p:spPr>
            <a:xfrm>
              <a:off x="1456750" y="3519790"/>
              <a:ext cx="4523359" cy="353439"/>
            </a:xfrm>
            <a:prstGeom prst="rect">
              <a:avLst/>
            </a:prstGeom>
            <a:solidFill>
              <a:schemeClr val="accent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Hypervisor</a:t>
              </a:r>
            </a:p>
          </p:txBody>
        </p:sp>
        <p:sp>
          <p:nvSpPr>
            <p:cNvPr id="8" name="Rectangle 7">
              <a:extLst>
                <a:ext uri="{FF2B5EF4-FFF2-40B4-BE49-F238E27FC236}">
                  <a16:creationId xmlns:a16="http://schemas.microsoft.com/office/drawing/2014/main" id="{68786957-3BA1-1A4D-B715-E1DFEE039B9F}"/>
                </a:ext>
              </a:extLst>
            </p:cNvPr>
            <p:cNvSpPr/>
            <p:nvPr/>
          </p:nvSpPr>
          <p:spPr>
            <a:xfrm>
              <a:off x="1456751" y="2426604"/>
              <a:ext cx="1468879" cy="1016987"/>
            </a:xfrm>
            <a:prstGeom prst="rect">
              <a:avLst/>
            </a:prstGeom>
            <a:solidFill>
              <a:schemeClr val="tx1">
                <a:lumMod val="5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Guest OS</a:t>
              </a:r>
            </a:p>
          </p:txBody>
        </p:sp>
        <p:sp>
          <p:nvSpPr>
            <p:cNvPr id="9" name="Rectangle 8">
              <a:extLst>
                <a:ext uri="{FF2B5EF4-FFF2-40B4-BE49-F238E27FC236}">
                  <a16:creationId xmlns:a16="http://schemas.microsoft.com/office/drawing/2014/main" id="{AC6E3D72-CFA7-4442-BBC8-975403E4F0B7}"/>
                </a:ext>
              </a:extLst>
            </p:cNvPr>
            <p:cNvSpPr/>
            <p:nvPr/>
          </p:nvSpPr>
          <p:spPr>
            <a:xfrm>
              <a:off x="2983991" y="2426603"/>
              <a:ext cx="1468879" cy="1016987"/>
            </a:xfrm>
            <a:prstGeom prst="rect">
              <a:avLst/>
            </a:prstGeom>
            <a:solidFill>
              <a:schemeClr val="bg1">
                <a:lumMod val="65000"/>
                <a:lumOff val="3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Guest OS</a:t>
              </a:r>
            </a:p>
          </p:txBody>
        </p:sp>
        <p:sp>
          <p:nvSpPr>
            <p:cNvPr id="10" name="Rectangle 9">
              <a:extLst>
                <a:ext uri="{FF2B5EF4-FFF2-40B4-BE49-F238E27FC236}">
                  <a16:creationId xmlns:a16="http://schemas.microsoft.com/office/drawing/2014/main" id="{C05BE698-7FEF-3D48-9540-D03CE51EEBF1}"/>
                </a:ext>
              </a:extLst>
            </p:cNvPr>
            <p:cNvSpPr/>
            <p:nvPr/>
          </p:nvSpPr>
          <p:spPr>
            <a:xfrm>
              <a:off x="4511231" y="2426603"/>
              <a:ext cx="1468879" cy="1016987"/>
            </a:xfrm>
            <a:prstGeom prst="rect">
              <a:avLst/>
            </a:prstGeom>
            <a:solidFill>
              <a:schemeClr val="tx2">
                <a:lumMod val="2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Guest OS</a:t>
              </a:r>
            </a:p>
          </p:txBody>
        </p:sp>
        <p:sp>
          <p:nvSpPr>
            <p:cNvPr id="11" name="Rectangle 10">
              <a:extLst>
                <a:ext uri="{FF2B5EF4-FFF2-40B4-BE49-F238E27FC236}">
                  <a16:creationId xmlns:a16="http://schemas.microsoft.com/office/drawing/2014/main" id="{A55144E1-DE05-EA44-8B88-B8823EA2FBC1}"/>
                </a:ext>
              </a:extLst>
            </p:cNvPr>
            <p:cNvSpPr/>
            <p:nvPr/>
          </p:nvSpPr>
          <p:spPr>
            <a:xfrm>
              <a:off x="1456750" y="1996965"/>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12" name="Rectangle 11">
              <a:extLst>
                <a:ext uri="{FF2B5EF4-FFF2-40B4-BE49-F238E27FC236}">
                  <a16:creationId xmlns:a16="http://schemas.microsoft.com/office/drawing/2014/main" id="{B4CC1731-B263-274D-B7E2-24815C60C4CA}"/>
                </a:ext>
              </a:extLst>
            </p:cNvPr>
            <p:cNvSpPr/>
            <p:nvPr/>
          </p:nvSpPr>
          <p:spPr>
            <a:xfrm>
              <a:off x="2983990" y="1996964"/>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13" name="Rectangle 12">
              <a:extLst>
                <a:ext uri="{FF2B5EF4-FFF2-40B4-BE49-F238E27FC236}">
                  <a16:creationId xmlns:a16="http://schemas.microsoft.com/office/drawing/2014/main" id="{993F2358-75D4-AA48-9C24-6301C854001B}"/>
                </a:ext>
              </a:extLst>
            </p:cNvPr>
            <p:cNvSpPr/>
            <p:nvPr/>
          </p:nvSpPr>
          <p:spPr>
            <a:xfrm>
              <a:off x="4511230" y="1996964"/>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Bins/Libs</a:t>
              </a:r>
            </a:p>
          </p:txBody>
        </p:sp>
        <p:sp>
          <p:nvSpPr>
            <p:cNvPr id="25" name="Rectangle 24">
              <a:extLst>
                <a:ext uri="{FF2B5EF4-FFF2-40B4-BE49-F238E27FC236}">
                  <a16:creationId xmlns:a16="http://schemas.microsoft.com/office/drawing/2014/main" id="{DFEF39E1-E716-D445-A8AE-2D0578465A5E}"/>
                </a:ext>
              </a:extLst>
            </p:cNvPr>
            <p:cNvSpPr/>
            <p:nvPr/>
          </p:nvSpPr>
          <p:spPr>
            <a:xfrm>
              <a:off x="1456750" y="1567325"/>
              <a:ext cx="1468879" cy="35343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1</a:t>
              </a:r>
            </a:p>
          </p:txBody>
        </p:sp>
        <p:sp>
          <p:nvSpPr>
            <p:cNvPr id="26" name="Rectangle 25">
              <a:extLst>
                <a:ext uri="{FF2B5EF4-FFF2-40B4-BE49-F238E27FC236}">
                  <a16:creationId xmlns:a16="http://schemas.microsoft.com/office/drawing/2014/main" id="{73F2480D-EB59-3E4F-A97A-25E7F95310EC}"/>
                </a:ext>
              </a:extLst>
            </p:cNvPr>
            <p:cNvSpPr/>
            <p:nvPr/>
          </p:nvSpPr>
          <p:spPr>
            <a:xfrm>
              <a:off x="2983990" y="1567324"/>
              <a:ext cx="1468879" cy="353439"/>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2</a:t>
              </a:r>
            </a:p>
          </p:txBody>
        </p:sp>
        <p:sp>
          <p:nvSpPr>
            <p:cNvPr id="27" name="Rectangle 26">
              <a:extLst>
                <a:ext uri="{FF2B5EF4-FFF2-40B4-BE49-F238E27FC236}">
                  <a16:creationId xmlns:a16="http://schemas.microsoft.com/office/drawing/2014/main" id="{64F6ABD9-3E2D-E643-B826-87357C533F67}"/>
                </a:ext>
              </a:extLst>
            </p:cNvPr>
            <p:cNvSpPr/>
            <p:nvPr/>
          </p:nvSpPr>
          <p:spPr>
            <a:xfrm>
              <a:off x="4511230" y="1567324"/>
              <a:ext cx="1468879" cy="353439"/>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 3</a:t>
              </a:r>
            </a:p>
          </p:txBody>
        </p:sp>
      </p:grpSp>
      <p:sp>
        <p:nvSpPr>
          <p:cNvPr id="29" name="Right Arrow 28">
            <a:extLst>
              <a:ext uri="{FF2B5EF4-FFF2-40B4-BE49-F238E27FC236}">
                <a16:creationId xmlns:a16="http://schemas.microsoft.com/office/drawing/2014/main" id="{F990124F-0EF7-0843-B90B-74A0D582EA78}"/>
              </a:ext>
            </a:extLst>
          </p:cNvPr>
          <p:cNvSpPr/>
          <p:nvPr/>
        </p:nvSpPr>
        <p:spPr>
          <a:xfrm>
            <a:off x="5702911" y="4220179"/>
            <a:ext cx="564204" cy="5269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29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A7E5-E86F-4F44-B030-346AE2B32F07}"/>
              </a:ext>
            </a:extLst>
          </p:cNvPr>
          <p:cNvSpPr>
            <a:spLocks noGrp="1"/>
          </p:cNvSpPr>
          <p:nvPr>
            <p:ph type="title"/>
          </p:nvPr>
        </p:nvSpPr>
        <p:spPr/>
        <p:txBody>
          <a:bodyPr/>
          <a:lstStyle/>
          <a:p>
            <a:r>
              <a:rPr lang="en-US" dirty="0"/>
              <a:t>Advantages</a:t>
            </a:r>
          </a:p>
        </p:txBody>
      </p:sp>
      <p:grpSp>
        <p:nvGrpSpPr>
          <p:cNvPr id="7" name="Group 6">
            <a:extLst>
              <a:ext uri="{FF2B5EF4-FFF2-40B4-BE49-F238E27FC236}">
                <a16:creationId xmlns:a16="http://schemas.microsoft.com/office/drawing/2014/main" id="{F0DD1FEF-B94B-A94A-A77D-960E3E273653}"/>
              </a:ext>
            </a:extLst>
          </p:cNvPr>
          <p:cNvGrpSpPr/>
          <p:nvPr/>
        </p:nvGrpSpPr>
        <p:grpSpPr>
          <a:xfrm>
            <a:off x="947600" y="1903250"/>
            <a:ext cx="10164417" cy="4558747"/>
            <a:chOff x="974104" y="1677964"/>
            <a:chExt cx="10164417" cy="4558747"/>
          </a:xfrm>
        </p:grpSpPr>
        <p:sp>
          <p:nvSpPr>
            <p:cNvPr id="6" name="Rectangle 5">
              <a:extLst>
                <a:ext uri="{FF2B5EF4-FFF2-40B4-BE49-F238E27FC236}">
                  <a16:creationId xmlns:a16="http://schemas.microsoft.com/office/drawing/2014/main" id="{D2CD0FA9-4E91-3449-BA3C-EB2C0DB879CF}"/>
                </a:ext>
              </a:extLst>
            </p:cNvPr>
            <p:cNvSpPr/>
            <p:nvPr/>
          </p:nvSpPr>
          <p:spPr>
            <a:xfrm>
              <a:off x="974104" y="1677964"/>
              <a:ext cx="10164417" cy="45587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4" name="Picture 10" descr="virtual-machines-to-containers-jelastic">
              <a:extLst>
                <a:ext uri="{FF2B5EF4-FFF2-40B4-BE49-F238E27FC236}">
                  <a16:creationId xmlns:a16="http://schemas.microsoft.com/office/drawing/2014/main" id="{D1B885B4-2CC8-3446-9952-D09970051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592" y="2171885"/>
              <a:ext cx="8969442" cy="35709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498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t>So containers are a new innovation? </a:t>
            </a:r>
          </a:p>
        </p:txBody>
      </p:sp>
    </p:spTree>
    <p:extLst>
      <p:ext uri="{BB962C8B-B14F-4D97-AF65-F5344CB8AC3E}">
        <p14:creationId xmlns:p14="http://schemas.microsoft.com/office/powerpoint/2010/main" val="117667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56E1-7635-E049-92A1-72D0B73AAE68}"/>
              </a:ext>
            </a:extLst>
          </p:cNvPr>
          <p:cNvSpPr>
            <a:spLocks noGrp="1"/>
          </p:cNvSpPr>
          <p:nvPr>
            <p:ph type="title"/>
          </p:nvPr>
        </p:nvSpPr>
        <p:spPr/>
        <p:txBody>
          <a:bodyPr/>
          <a:lstStyle/>
          <a:p>
            <a:r>
              <a:rPr lang="en-US" dirty="0"/>
              <a:t>Well, not so new…</a:t>
            </a:r>
          </a:p>
        </p:txBody>
      </p:sp>
      <p:sp>
        <p:nvSpPr>
          <p:cNvPr id="3" name="Content Placeholder 2">
            <a:extLst>
              <a:ext uri="{FF2B5EF4-FFF2-40B4-BE49-F238E27FC236}">
                <a16:creationId xmlns:a16="http://schemas.microsoft.com/office/drawing/2014/main" id="{0CE6CB39-32E6-5E48-A5E2-D65E9E8C83F6}"/>
              </a:ext>
            </a:extLst>
          </p:cNvPr>
          <p:cNvSpPr>
            <a:spLocks noGrp="1"/>
          </p:cNvSpPr>
          <p:nvPr>
            <p:ph idx="1"/>
          </p:nvPr>
        </p:nvSpPr>
        <p:spPr/>
        <p:txBody>
          <a:bodyPr anchor="t">
            <a:normAutofit fontScale="92500" lnSpcReduction="10000"/>
          </a:bodyPr>
          <a:lstStyle/>
          <a:p>
            <a:r>
              <a:rPr lang="en-US" dirty="0"/>
              <a:t>Unix V7’s Chroot – 1979</a:t>
            </a:r>
          </a:p>
          <a:p>
            <a:r>
              <a:rPr lang="en-US" dirty="0"/>
              <a:t>Linux </a:t>
            </a:r>
            <a:r>
              <a:rPr lang="en-US" dirty="0" err="1"/>
              <a:t>VServer</a:t>
            </a:r>
            <a:r>
              <a:rPr lang="en-US" dirty="0"/>
              <a:t> – 2001</a:t>
            </a:r>
          </a:p>
          <a:p>
            <a:r>
              <a:rPr lang="en-US" dirty="0"/>
              <a:t>Oracle Solaris Containers – 2004</a:t>
            </a:r>
          </a:p>
          <a:p>
            <a:r>
              <a:rPr lang="en-US" dirty="0"/>
              <a:t>Open VZ (Open </a:t>
            </a:r>
            <a:r>
              <a:rPr lang="en-US" dirty="0" err="1"/>
              <a:t>Virtuzzo</a:t>
            </a:r>
            <a:r>
              <a:rPr lang="en-US" dirty="0"/>
              <a:t>) - 2005</a:t>
            </a:r>
          </a:p>
          <a:p>
            <a:r>
              <a:rPr lang="en-US" b="1" dirty="0"/>
              <a:t>Google’s Process Containers (Control Groups – </a:t>
            </a:r>
            <a:r>
              <a:rPr lang="en-US" b="1" dirty="0" err="1"/>
              <a:t>cgroups</a:t>
            </a:r>
            <a:r>
              <a:rPr lang="en-US" b="1" dirty="0"/>
              <a:t>) – 2006 </a:t>
            </a:r>
          </a:p>
          <a:p>
            <a:r>
              <a:rPr lang="en-US" b="1" dirty="0"/>
              <a:t>LXC (Linux Containers) – 2008</a:t>
            </a:r>
            <a:endParaRPr lang="en-US" dirty="0"/>
          </a:p>
          <a:p>
            <a:r>
              <a:rPr lang="en-US" dirty="0" err="1"/>
              <a:t>CloudFoundry’s</a:t>
            </a:r>
            <a:r>
              <a:rPr lang="en-US" dirty="0"/>
              <a:t> Warden – 2011</a:t>
            </a:r>
          </a:p>
          <a:p>
            <a:r>
              <a:rPr lang="en-US" b="1" dirty="0"/>
              <a:t>Docker – 2013</a:t>
            </a:r>
          </a:p>
          <a:p>
            <a:r>
              <a:rPr lang="en-US" dirty="0"/>
              <a:t>Open Container Initiative – 2015 </a:t>
            </a:r>
          </a:p>
          <a:p>
            <a:r>
              <a:rPr lang="en-US" dirty="0"/>
              <a:t>The rise of the container tools – 2017</a:t>
            </a:r>
          </a:p>
        </p:txBody>
      </p:sp>
    </p:spTree>
    <p:extLst>
      <p:ext uri="{BB962C8B-B14F-4D97-AF65-F5344CB8AC3E}">
        <p14:creationId xmlns:p14="http://schemas.microsoft.com/office/powerpoint/2010/main" val="376528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t>What is docker?</a:t>
            </a:r>
          </a:p>
        </p:txBody>
      </p:sp>
    </p:spTree>
    <p:extLst>
      <p:ext uri="{BB962C8B-B14F-4D97-AF65-F5344CB8AC3E}">
        <p14:creationId xmlns:p14="http://schemas.microsoft.com/office/powerpoint/2010/main" val="392423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F3D6-C81E-E841-8E23-549E956B016A}"/>
              </a:ext>
            </a:extLst>
          </p:cNvPr>
          <p:cNvSpPr>
            <a:spLocks noGrp="1"/>
          </p:cNvSpPr>
          <p:nvPr>
            <p:ph type="title"/>
          </p:nvPr>
        </p:nvSpPr>
        <p:spPr/>
        <p:txBody>
          <a:bodyPr/>
          <a:lstStyle/>
          <a:p>
            <a:r>
              <a:rPr lang="en-US" dirty="0"/>
              <a:t>Docker basics</a:t>
            </a:r>
          </a:p>
        </p:txBody>
      </p:sp>
      <p:sp>
        <p:nvSpPr>
          <p:cNvPr id="3" name="Content Placeholder 2">
            <a:extLst>
              <a:ext uri="{FF2B5EF4-FFF2-40B4-BE49-F238E27FC236}">
                <a16:creationId xmlns:a16="http://schemas.microsoft.com/office/drawing/2014/main" id="{E2E1EAF9-4BAF-A240-AFBE-D5932BC7BD4D}"/>
              </a:ext>
            </a:extLst>
          </p:cNvPr>
          <p:cNvSpPr>
            <a:spLocks noGrp="1"/>
          </p:cNvSpPr>
          <p:nvPr>
            <p:ph idx="1"/>
          </p:nvPr>
        </p:nvSpPr>
        <p:spPr/>
        <p:txBody>
          <a:bodyPr anchor="t"/>
          <a:lstStyle/>
          <a:p>
            <a:r>
              <a:rPr lang="en-US" dirty="0"/>
              <a:t>The Docker image format </a:t>
            </a:r>
          </a:p>
          <a:p>
            <a:r>
              <a:rPr lang="en-US" dirty="0"/>
              <a:t>Docker engine which instantiates containers and manages the lifecycle </a:t>
            </a:r>
          </a:p>
          <a:p>
            <a:endParaRPr lang="en-US" dirty="0"/>
          </a:p>
        </p:txBody>
      </p:sp>
    </p:spTree>
    <p:extLst>
      <p:ext uri="{BB962C8B-B14F-4D97-AF65-F5344CB8AC3E}">
        <p14:creationId xmlns:p14="http://schemas.microsoft.com/office/powerpoint/2010/main" val="3822815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B3D9733B-E120-7042-9BCC-DCB0D0485BB2}"/>
              </a:ext>
            </a:extLst>
          </p:cNvPr>
          <p:cNvGrpSpPr/>
          <p:nvPr/>
        </p:nvGrpSpPr>
        <p:grpSpPr>
          <a:xfrm>
            <a:off x="584760" y="2380056"/>
            <a:ext cx="11077154" cy="3419061"/>
            <a:chOff x="399229" y="2406561"/>
            <a:chExt cx="11077154" cy="3419061"/>
          </a:xfrm>
        </p:grpSpPr>
        <p:sp>
          <p:nvSpPr>
            <p:cNvPr id="5" name="Rectangle 4">
              <a:extLst>
                <a:ext uri="{FF2B5EF4-FFF2-40B4-BE49-F238E27FC236}">
                  <a16:creationId xmlns:a16="http://schemas.microsoft.com/office/drawing/2014/main" id="{51030678-ED92-A340-ACAB-FD2E0412FC2A}"/>
                </a:ext>
              </a:extLst>
            </p:cNvPr>
            <p:cNvSpPr/>
            <p:nvPr/>
          </p:nvSpPr>
          <p:spPr>
            <a:xfrm>
              <a:off x="3485320" y="2406561"/>
              <a:ext cx="7991063" cy="3419061"/>
            </a:xfrm>
            <a:prstGeom prst="rect">
              <a:avLst/>
            </a:prstGeom>
            <a:solidFill>
              <a:schemeClr val="accent2">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OS</a:t>
              </a:r>
            </a:p>
          </p:txBody>
        </p:sp>
        <p:sp>
          <p:nvSpPr>
            <p:cNvPr id="10" name="Rectangle 9">
              <a:extLst>
                <a:ext uri="{FF2B5EF4-FFF2-40B4-BE49-F238E27FC236}">
                  <a16:creationId xmlns:a16="http://schemas.microsoft.com/office/drawing/2014/main" id="{5F5B6014-5C60-B744-98D5-1B057E2F4F63}"/>
                </a:ext>
              </a:extLst>
            </p:cNvPr>
            <p:cNvSpPr/>
            <p:nvPr/>
          </p:nvSpPr>
          <p:spPr>
            <a:xfrm>
              <a:off x="3763617" y="2835422"/>
              <a:ext cx="4015409" cy="283531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DOCKER ENGINE</a:t>
              </a:r>
            </a:p>
          </p:txBody>
        </p:sp>
        <p:grpSp>
          <p:nvGrpSpPr>
            <p:cNvPr id="27" name="Group 26">
              <a:extLst>
                <a:ext uri="{FF2B5EF4-FFF2-40B4-BE49-F238E27FC236}">
                  <a16:creationId xmlns:a16="http://schemas.microsoft.com/office/drawing/2014/main" id="{531332C6-5380-BD45-9297-29868A16E6E1}"/>
                </a:ext>
              </a:extLst>
            </p:cNvPr>
            <p:cNvGrpSpPr/>
            <p:nvPr/>
          </p:nvGrpSpPr>
          <p:grpSpPr>
            <a:xfrm>
              <a:off x="399229" y="3040467"/>
              <a:ext cx="10835306" cy="2216055"/>
              <a:chOff x="399229" y="2788677"/>
              <a:chExt cx="10835306" cy="2216055"/>
            </a:xfrm>
          </p:grpSpPr>
          <p:sp>
            <p:nvSpPr>
              <p:cNvPr id="6" name="TextBox 5">
                <a:extLst>
                  <a:ext uri="{FF2B5EF4-FFF2-40B4-BE49-F238E27FC236}">
                    <a16:creationId xmlns:a16="http://schemas.microsoft.com/office/drawing/2014/main" id="{26AA3CE6-E333-F547-AE05-2774512CD524}"/>
                  </a:ext>
                </a:extLst>
              </p:cNvPr>
              <p:cNvSpPr txBox="1"/>
              <p:nvPr/>
            </p:nvSpPr>
            <p:spPr>
              <a:xfrm>
                <a:off x="4880113" y="3150200"/>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r>
                  <a:rPr lang="en-US" dirty="0"/>
                  <a:t>IMAGES</a:t>
                </a:r>
              </a:p>
            </p:txBody>
          </p:sp>
          <p:grpSp>
            <p:nvGrpSpPr>
              <p:cNvPr id="15" name="Group 14">
                <a:extLst>
                  <a:ext uri="{FF2B5EF4-FFF2-40B4-BE49-F238E27FC236}">
                    <a16:creationId xmlns:a16="http://schemas.microsoft.com/office/drawing/2014/main" id="{19845417-37A9-FE48-BA0D-FBE110A18DBC}"/>
                  </a:ext>
                </a:extLst>
              </p:cNvPr>
              <p:cNvGrpSpPr/>
              <p:nvPr/>
            </p:nvGrpSpPr>
            <p:grpSpPr>
              <a:xfrm>
                <a:off x="4880113" y="4430819"/>
                <a:ext cx="1782418" cy="573913"/>
                <a:chOff x="4880113" y="4273179"/>
                <a:chExt cx="1782418" cy="573913"/>
              </a:xfrm>
            </p:grpSpPr>
            <p:sp>
              <p:nvSpPr>
                <p:cNvPr id="7" name="TextBox 6">
                  <a:extLst>
                    <a:ext uri="{FF2B5EF4-FFF2-40B4-BE49-F238E27FC236}">
                      <a16:creationId xmlns:a16="http://schemas.microsoft.com/office/drawing/2014/main" id="{17EF1AAF-8217-EC47-898B-EE9DEDB5B57A}"/>
                    </a:ext>
                  </a:extLst>
                </p:cNvPr>
                <p:cNvSpPr txBox="1"/>
                <p:nvPr/>
              </p:nvSpPr>
              <p:spPr>
                <a:xfrm>
                  <a:off x="4880113" y="4273179"/>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endParaRPr lang="en-US" dirty="0"/>
                </a:p>
              </p:txBody>
            </p:sp>
            <p:sp>
              <p:nvSpPr>
                <p:cNvPr id="8" name="TextBox 7">
                  <a:extLst>
                    <a:ext uri="{FF2B5EF4-FFF2-40B4-BE49-F238E27FC236}">
                      <a16:creationId xmlns:a16="http://schemas.microsoft.com/office/drawing/2014/main" id="{B2D9E1E9-D02B-4949-97EF-7D8184A57930}"/>
                    </a:ext>
                  </a:extLst>
                </p:cNvPr>
                <p:cNvSpPr txBox="1"/>
                <p:nvPr/>
              </p:nvSpPr>
              <p:spPr>
                <a:xfrm>
                  <a:off x="4880113" y="4374083"/>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endParaRPr lang="en-US" dirty="0"/>
                </a:p>
              </p:txBody>
            </p:sp>
            <p:sp>
              <p:nvSpPr>
                <p:cNvPr id="9" name="TextBox 8">
                  <a:extLst>
                    <a:ext uri="{FF2B5EF4-FFF2-40B4-BE49-F238E27FC236}">
                      <a16:creationId xmlns:a16="http://schemas.microsoft.com/office/drawing/2014/main" id="{2C987E8B-D0D7-9946-A941-D9F4FB58ADE2}"/>
                    </a:ext>
                  </a:extLst>
                </p:cNvPr>
                <p:cNvSpPr txBox="1"/>
                <p:nvPr/>
              </p:nvSpPr>
              <p:spPr>
                <a:xfrm>
                  <a:off x="4880113" y="4477760"/>
                  <a:ext cx="1782418" cy="369332"/>
                </a:xfrm>
                <a:prstGeom prst="rect">
                  <a:avLst/>
                </a:prstGeom>
                <a:solidFill>
                  <a:schemeClr val="accent3">
                    <a:lumMod val="60000"/>
                    <a:lumOff val="40000"/>
                  </a:schemeClr>
                </a:solidFill>
                <a:ln>
                  <a:solidFill>
                    <a:schemeClr val="tx1"/>
                  </a:solidFill>
                </a:ln>
              </p:spPr>
              <p:txBody>
                <a:bodyPr wrap="square" rtlCol="0" anchor="ctr">
                  <a:spAutoFit/>
                </a:bodyPr>
                <a:lstStyle/>
                <a:p>
                  <a:pPr algn="ctr"/>
                  <a:r>
                    <a:rPr lang="en-US" dirty="0"/>
                    <a:t>CONTAINERS</a:t>
                  </a:r>
                </a:p>
              </p:txBody>
            </p:sp>
          </p:grpSp>
          <p:cxnSp>
            <p:nvCxnSpPr>
              <p:cNvPr id="12" name="Straight Arrow Connector 11">
                <a:extLst>
                  <a:ext uri="{FF2B5EF4-FFF2-40B4-BE49-F238E27FC236}">
                    <a16:creationId xmlns:a16="http://schemas.microsoft.com/office/drawing/2014/main" id="{D92C0183-E64E-7141-B76D-D544E0A0FE6A}"/>
                  </a:ext>
                </a:extLst>
              </p:cNvPr>
              <p:cNvCxnSpPr>
                <a:cxnSpLocks/>
              </p:cNvCxnSpPr>
              <p:nvPr/>
            </p:nvCxnSpPr>
            <p:spPr>
              <a:xfrm flipH="1">
                <a:off x="6662532" y="3326296"/>
                <a:ext cx="30214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0EB490D-14C5-5840-9D18-8122FDF506C3}"/>
                  </a:ext>
                </a:extLst>
              </p:cNvPr>
              <p:cNvSpPr/>
              <p:nvPr/>
            </p:nvSpPr>
            <p:spPr>
              <a:xfrm>
                <a:off x="9684030" y="2835965"/>
                <a:ext cx="1550505" cy="1961321"/>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p>
              <a:p>
                <a:pPr algn="ctr"/>
                <a:r>
                  <a:rPr lang="en-US" dirty="0"/>
                  <a:t>DOCKERFILE</a:t>
                </a:r>
                <a:br>
                  <a:rPr lang="en-US" sz="1200" dirty="0"/>
                </a:br>
                <a:r>
                  <a:rPr lang="en-US" sz="1200" dirty="0"/>
                  <a:t>_____________________________________________________________________________________________</a:t>
                </a:r>
              </a:p>
            </p:txBody>
          </p:sp>
          <p:cxnSp>
            <p:nvCxnSpPr>
              <p:cNvPr id="16" name="Straight Arrow Connector 15">
                <a:extLst>
                  <a:ext uri="{FF2B5EF4-FFF2-40B4-BE49-F238E27FC236}">
                    <a16:creationId xmlns:a16="http://schemas.microsoft.com/office/drawing/2014/main" id="{9F0E6492-0993-6245-A84A-8D98F212FCEB}"/>
                  </a:ext>
                </a:extLst>
              </p:cNvPr>
              <p:cNvCxnSpPr>
                <a:cxnSpLocks/>
              </p:cNvCxnSpPr>
              <p:nvPr/>
            </p:nvCxnSpPr>
            <p:spPr>
              <a:xfrm>
                <a:off x="5668621" y="3539411"/>
                <a:ext cx="0" cy="89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FE08800-0B60-6D49-8E31-5A3E0AC62744}"/>
                  </a:ext>
                </a:extLst>
              </p:cNvPr>
              <p:cNvCxnSpPr>
                <a:cxnSpLocks/>
              </p:cNvCxnSpPr>
              <p:nvPr/>
            </p:nvCxnSpPr>
            <p:spPr>
              <a:xfrm flipV="1">
                <a:off x="5900532" y="3539411"/>
                <a:ext cx="0" cy="8914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F9593E-11D4-7F4E-B25C-993DDB54434A}"/>
                  </a:ext>
                </a:extLst>
              </p:cNvPr>
              <p:cNvCxnSpPr>
                <a:cxnSpLocks/>
              </p:cNvCxnSpPr>
              <p:nvPr/>
            </p:nvCxnSpPr>
            <p:spPr>
              <a:xfrm flipH="1">
                <a:off x="1962986" y="3261116"/>
                <a:ext cx="28955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1A230F-E9D6-EA49-8071-91CCF50C3AA5}"/>
                  </a:ext>
                </a:extLst>
              </p:cNvPr>
              <p:cNvCxnSpPr>
                <a:cxnSpLocks/>
              </p:cNvCxnSpPr>
              <p:nvPr/>
            </p:nvCxnSpPr>
            <p:spPr>
              <a:xfrm>
                <a:off x="1962986" y="3433394"/>
                <a:ext cx="29088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48C73879-A983-1440-A194-ABFD35593205}"/>
                  </a:ext>
                </a:extLst>
              </p:cNvPr>
              <p:cNvSpPr/>
              <p:nvPr/>
            </p:nvSpPr>
            <p:spPr>
              <a:xfrm>
                <a:off x="399229" y="2788677"/>
                <a:ext cx="1563757" cy="1949238"/>
              </a:xfrm>
              <a:prstGeom prst="can">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REGISTRY</a:t>
                </a:r>
              </a:p>
            </p:txBody>
          </p:sp>
        </p:grpSp>
        <p:sp>
          <p:nvSpPr>
            <p:cNvPr id="28" name="TextBox 27">
              <a:extLst>
                <a:ext uri="{FF2B5EF4-FFF2-40B4-BE49-F238E27FC236}">
                  <a16:creationId xmlns:a16="http://schemas.microsoft.com/office/drawing/2014/main" id="{FE24F82A-2268-DE4C-81B1-8CA38EB883DD}"/>
                </a:ext>
              </a:extLst>
            </p:cNvPr>
            <p:cNvSpPr txBox="1"/>
            <p:nvPr/>
          </p:nvSpPr>
          <p:spPr>
            <a:xfrm>
              <a:off x="8493008" y="3200185"/>
              <a:ext cx="755335" cy="369332"/>
            </a:xfrm>
            <a:prstGeom prst="rect">
              <a:avLst/>
            </a:prstGeom>
            <a:noFill/>
          </p:spPr>
          <p:txBody>
            <a:bodyPr wrap="none" rtlCol="0">
              <a:spAutoFit/>
            </a:bodyPr>
            <a:lstStyle/>
            <a:p>
              <a:r>
                <a:rPr lang="en-US" dirty="0"/>
                <a:t>BUILD</a:t>
              </a:r>
            </a:p>
          </p:txBody>
        </p:sp>
        <p:sp>
          <p:nvSpPr>
            <p:cNvPr id="30" name="TextBox 29">
              <a:extLst>
                <a:ext uri="{FF2B5EF4-FFF2-40B4-BE49-F238E27FC236}">
                  <a16:creationId xmlns:a16="http://schemas.microsoft.com/office/drawing/2014/main" id="{15130B1D-660E-E742-AFD6-37537409DF2B}"/>
                </a:ext>
              </a:extLst>
            </p:cNvPr>
            <p:cNvSpPr txBox="1"/>
            <p:nvPr/>
          </p:nvSpPr>
          <p:spPr>
            <a:xfrm>
              <a:off x="2321552" y="3112787"/>
              <a:ext cx="700833" cy="369332"/>
            </a:xfrm>
            <a:prstGeom prst="rect">
              <a:avLst/>
            </a:prstGeom>
            <a:noFill/>
          </p:spPr>
          <p:txBody>
            <a:bodyPr wrap="none" rtlCol="0">
              <a:spAutoFit/>
            </a:bodyPr>
            <a:lstStyle/>
            <a:p>
              <a:pPr algn="ctr"/>
              <a:r>
                <a:rPr lang="en-US" dirty="0"/>
                <a:t>PUSH</a:t>
              </a:r>
            </a:p>
          </p:txBody>
        </p:sp>
        <p:sp>
          <p:nvSpPr>
            <p:cNvPr id="34" name="TextBox 33">
              <a:extLst>
                <a:ext uri="{FF2B5EF4-FFF2-40B4-BE49-F238E27FC236}">
                  <a16:creationId xmlns:a16="http://schemas.microsoft.com/office/drawing/2014/main" id="{7422D077-9DCB-104A-99B1-FB111DBA337A}"/>
                </a:ext>
              </a:extLst>
            </p:cNvPr>
            <p:cNvSpPr txBox="1"/>
            <p:nvPr/>
          </p:nvSpPr>
          <p:spPr>
            <a:xfrm>
              <a:off x="2348178" y="3746760"/>
              <a:ext cx="646331" cy="369332"/>
            </a:xfrm>
            <a:prstGeom prst="rect">
              <a:avLst/>
            </a:prstGeom>
            <a:noFill/>
          </p:spPr>
          <p:txBody>
            <a:bodyPr wrap="none" rtlCol="0">
              <a:spAutoFit/>
            </a:bodyPr>
            <a:lstStyle/>
            <a:p>
              <a:pPr algn="ctr"/>
              <a:r>
                <a:rPr lang="en-US" dirty="0"/>
                <a:t>PULL</a:t>
              </a:r>
            </a:p>
          </p:txBody>
        </p:sp>
        <p:sp>
          <p:nvSpPr>
            <p:cNvPr id="35" name="TextBox 34">
              <a:extLst>
                <a:ext uri="{FF2B5EF4-FFF2-40B4-BE49-F238E27FC236}">
                  <a16:creationId xmlns:a16="http://schemas.microsoft.com/office/drawing/2014/main" id="{C89BEC64-4800-D744-8F58-9C4C3E9CFB36}"/>
                </a:ext>
              </a:extLst>
            </p:cNvPr>
            <p:cNvSpPr txBox="1"/>
            <p:nvPr/>
          </p:nvSpPr>
          <p:spPr>
            <a:xfrm>
              <a:off x="5985803" y="4015517"/>
              <a:ext cx="1022588" cy="369332"/>
            </a:xfrm>
            <a:prstGeom prst="rect">
              <a:avLst/>
            </a:prstGeom>
            <a:noFill/>
          </p:spPr>
          <p:txBody>
            <a:bodyPr wrap="none" rtlCol="0">
              <a:spAutoFit/>
            </a:bodyPr>
            <a:lstStyle/>
            <a:p>
              <a:r>
                <a:rPr lang="en-US" dirty="0"/>
                <a:t>COMMIT</a:t>
              </a:r>
            </a:p>
          </p:txBody>
        </p:sp>
        <p:sp>
          <p:nvSpPr>
            <p:cNvPr id="36" name="TextBox 35">
              <a:extLst>
                <a:ext uri="{FF2B5EF4-FFF2-40B4-BE49-F238E27FC236}">
                  <a16:creationId xmlns:a16="http://schemas.microsoft.com/office/drawing/2014/main" id="{64635DF9-BC0D-0E45-81BA-DCCC03FB209A}"/>
                </a:ext>
              </a:extLst>
            </p:cNvPr>
            <p:cNvSpPr txBox="1"/>
            <p:nvPr/>
          </p:nvSpPr>
          <p:spPr>
            <a:xfrm>
              <a:off x="4943860" y="4015086"/>
              <a:ext cx="606256" cy="369332"/>
            </a:xfrm>
            <a:prstGeom prst="rect">
              <a:avLst/>
            </a:prstGeom>
            <a:noFill/>
          </p:spPr>
          <p:txBody>
            <a:bodyPr wrap="none" rtlCol="0">
              <a:spAutoFit/>
            </a:bodyPr>
            <a:lstStyle/>
            <a:p>
              <a:r>
                <a:rPr lang="en-US" dirty="0"/>
                <a:t>RUN</a:t>
              </a:r>
            </a:p>
          </p:txBody>
        </p:sp>
      </p:grpSp>
      <p:sp>
        <p:nvSpPr>
          <p:cNvPr id="43" name="Title 1">
            <a:extLst>
              <a:ext uri="{FF2B5EF4-FFF2-40B4-BE49-F238E27FC236}">
                <a16:creationId xmlns:a16="http://schemas.microsoft.com/office/drawing/2014/main" id="{1BEB4EFE-0630-D141-8CBC-C17B6581DE74}"/>
              </a:ext>
            </a:extLst>
          </p:cNvPr>
          <p:cNvSpPr>
            <a:spLocks noGrp="1"/>
          </p:cNvSpPr>
          <p:nvPr>
            <p:ph type="title"/>
          </p:nvPr>
        </p:nvSpPr>
        <p:spPr>
          <a:xfrm>
            <a:off x="685801" y="609600"/>
            <a:ext cx="10131425" cy="1456267"/>
          </a:xfrm>
        </p:spPr>
        <p:txBody>
          <a:bodyPr/>
          <a:lstStyle/>
          <a:p>
            <a:r>
              <a:rPr lang="en-US" dirty="0"/>
              <a:t>DOCKER ARCHITECTURE</a:t>
            </a:r>
          </a:p>
        </p:txBody>
      </p:sp>
    </p:spTree>
    <p:extLst>
      <p:ext uri="{BB962C8B-B14F-4D97-AF65-F5344CB8AC3E}">
        <p14:creationId xmlns:p14="http://schemas.microsoft.com/office/powerpoint/2010/main" val="61216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66A1-0DD0-724E-B6C9-9FC12339C521}"/>
              </a:ext>
            </a:extLst>
          </p:cNvPr>
          <p:cNvSpPr>
            <a:spLocks noGrp="1"/>
          </p:cNvSpPr>
          <p:nvPr>
            <p:ph type="title"/>
          </p:nvPr>
        </p:nvSpPr>
        <p:spPr/>
        <p:txBody>
          <a:bodyPr/>
          <a:lstStyle/>
          <a:p>
            <a:r>
              <a:rPr lang="en-US" dirty="0" err="1"/>
              <a:t>Dockerfile</a:t>
            </a:r>
            <a:endParaRPr lang="en-US" dirty="0"/>
          </a:p>
        </p:txBody>
      </p:sp>
      <p:sp>
        <p:nvSpPr>
          <p:cNvPr id="3" name="Content Placeholder 2">
            <a:extLst>
              <a:ext uri="{FF2B5EF4-FFF2-40B4-BE49-F238E27FC236}">
                <a16:creationId xmlns:a16="http://schemas.microsoft.com/office/drawing/2014/main" id="{16A4C94E-BA3D-8F4D-AD2B-500064FCEDCF}"/>
              </a:ext>
            </a:extLst>
          </p:cNvPr>
          <p:cNvSpPr>
            <a:spLocks noGrp="1"/>
          </p:cNvSpPr>
          <p:nvPr>
            <p:ph idx="1"/>
          </p:nvPr>
        </p:nvSpPr>
        <p:spPr>
          <a:xfrm>
            <a:off x="5340626" y="2142067"/>
            <a:ext cx="5877617" cy="3649133"/>
          </a:xfrm>
          <a:solidFill>
            <a:schemeClr val="tx1"/>
          </a:solidFill>
        </p:spPr>
        <p:txBody>
          <a:bodyPr anchor="ctr"/>
          <a:lstStyle/>
          <a:p>
            <a:r>
              <a:rPr lang="en-US" dirty="0">
                <a:solidFill>
                  <a:schemeClr val="bg1"/>
                </a:solidFill>
              </a:rPr>
              <a:t>FROM ubuntu</a:t>
            </a:r>
          </a:p>
          <a:p>
            <a:r>
              <a:rPr lang="en-US" dirty="0">
                <a:solidFill>
                  <a:schemeClr val="bg1"/>
                </a:solidFill>
              </a:rPr>
              <a:t>LABEL maintainer=“Bob Smith (</a:t>
            </a:r>
            <a:r>
              <a:rPr lang="en-US" dirty="0" err="1">
                <a:solidFill>
                  <a:schemeClr val="bg1"/>
                </a:solidFill>
              </a:rPr>
              <a:t>bob.smith@gmail.com</a:t>
            </a:r>
            <a:r>
              <a:rPr lang="en-US" dirty="0">
                <a:solidFill>
                  <a:schemeClr val="bg1"/>
                </a:solidFill>
              </a:rPr>
              <a:t>)”</a:t>
            </a:r>
          </a:p>
          <a:p>
            <a:r>
              <a:rPr lang="en-US" dirty="0">
                <a:solidFill>
                  <a:schemeClr val="bg1"/>
                </a:solidFill>
              </a:rPr>
              <a:t>RUN apt-get update</a:t>
            </a:r>
          </a:p>
          <a:p>
            <a:r>
              <a:rPr lang="en-US" dirty="0">
                <a:solidFill>
                  <a:schemeClr val="bg1"/>
                </a:solidFill>
              </a:rPr>
              <a:t>RUN apt-get install -y </a:t>
            </a:r>
            <a:r>
              <a:rPr lang="en-US" dirty="0" err="1">
                <a:solidFill>
                  <a:schemeClr val="bg1"/>
                </a:solidFill>
              </a:rPr>
              <a:t>nginx</a:t>
            </a:r>
            <a:endParaRPr lang="en-US" dirty="0">
              <a:solidFill>
                <a:schemeClr val="bg1"/>
              </a:solidFill>
            </a:endParaRPr>
          </a:p>
          <a:p>
            <a:r>
              <a:rPr lang="en-US" dirty="0">
                <a:solidFill>
                  <a:schemeClr val="bg1"/>
                </a:solidFill>
              </a:rPr>
              <a:t>CMD ["</a:t>
            </a:r>
            <a:r>
              <a:rPr lang="en-US" dirty="0" err="1">
                <a:solidFill>
                  <a:schemeClr val="bg1"/>
                </a:solidFill>
              </a:rPr>
              <a:t>nginx</a:t>
            </a:r>
            <a:r>
              <a:rPr lang="en-US" dirty="0">
                <a:solidFill>
                  <a:schemeClr val="bg1"/>
                </a:solidFill>
              </a:rPr>
              <a:t>", "-g", "daemon off;"]</a:t>
            </a:r>
          </a:p>
          <a:p>
            <a:r>
              <a:rPr lang="en-US" dirty="0">
                <a:solidFill>
                  <a:schemeClr val="bg1"/>
                </a:solidFill>
              </a:rPr>
              <a:t>EXPOSE 80</a:t>
            </a:r>
          </a:p>
        </p:txBody>
      </p:sp>
      <p:sp>
        <p:nvSpPr>
          <p:cNvPr id="4" name="Content Placeholder 2">
            <a:extLst>
              <a:ext uri="{FF2B5EF4-FFF2-40B4-BE49-F238E27FC236}">
                <a16:creationId xmlns:a16="http://schemas.microsoft.com/office/drawing/2014/main" id="{F24D1DB2-F84B-6945-856E-ACF533C5646A}"/>
              </a:ext>
            </a:extLst>
          </p:cNvPr>
          <p:cNvSpPr txBox="1">
            <a:spLocks/>
          </p:cNvSpPr>
          <p:nvPr/>
        </p:nvSpPr>
        <p:spPr>
          <a:xfrm>
            <a:off x="821635" y="2142067"/>
            <a:ext cx="5198304" cy="3649133"/>
          </a:xfrm>
          <a:prstGeom prst="rect">
            <a:avLst/>
          </a:prstGeom>
          <a:noFill/>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Each line is a layer</a:t>
            </a:r>
          </a:p>
          <a:p>
            <a:r>
              <a:rPr lang="en-US" dirty="0" err="1"/>
              <a:t>Dockerfile</a:t>
            </a:r>
            <a:r>
              <a:rPr lang="en-US" dirty="0"/>
              <a:t> commands:</a:t>
            </a:r>
          </a:p>
          <a:p>
            <a:pPr lvl="1"/>
            <a:r>
              <a:rPr lang="en-US" dirty="0"/>
              <a:t>FROM</a:t>
            </a:r>
          </a:p>
          <a:p>
            <a:pPr lvl="1"/>
            <a:r>
              <a:rPr lang="en-US" dirty="0"/>
              <a:t>LABEL</a:t>
            </a:r>
          </a:p>
          <a:p>
            <a:pPr lvl="1"/>
            <a:r>
              <a:rPr lang="en-US" dirty="0"/>
              <a:t>RUN</a:t>
            </a:r>
          </a:p>
          <a:p>
            <a:pPr lvl="1"/>
            <a:r>
              <a:rPr lang="en-US" dirty="0"/>
              <a:t>CMD/ENTRYPOINT</a:t>
            </a:r>
          </a:p>
          <a:p>
            <a:pPr lvl="1"/>
            <a:r>
              <a:rPr lang="en-US" dirty="0"/>
              <a:t>VOLUME</a:t>
            </a:r>
          </a:p>
          <a:p>
            <a:pPr lvl="1"/>
            <a:r>
              <a:rPr lang="en-US" dirty="0"/>
              <a:t>ENV</a:t>
            </a:r>
          </a:p>
          <a:p>
            <a:pPr lvl="1"/>
            <a:r>
              <a:rPr lang="en-US" dirty="0"/>
              <a:t>EXPOSE </a:t>
            </a:r>
          </a:p>
        </p:txBody>
      </p:sp>
    </p:spTree>
    <p:extLst>
      <p:ext uri="{BB962C8B-B14F-4D97-AF65-F5344CB8AC3E}">
        <p14:creationId xmlns:p14="http://schemas.microsoft.com/office/powerpoint/2010/main" val="206745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6227-4822-DD42-9DCA-420A20788800}"/>
              </a:ext>
            </a:extLst>
          </p:cNvPr>
          <p:cNvSpPr>
            <a:spLocks noGrp="1"/>
          </p:cNvSpPr>
          <p:nvPr>
            <p:ph type="title"/>
          </p:nvPr>
        </p:nvSpPr>
        <p:spPr>
          <a:xfrm>
            <a:off x="680967" y="610451"/>
            <a:ext cx="10598284" cy="1456267"/>
          </a:xfrm>
        </p:spPr>
        <p:txBody>
          <a:bodyPr/>
          <a:lstStyle/>
          <a:p>
            <a:r>
              <a:rPr lang="en-US" dirty="0"/>
              <a:t>Docker images</a:t>
            </a:r>
          </a:p>
        </p:txBody>
      </p:sp>
      <p:sp>
        <p:nvSpPr>
          <p:cNvPr id="29" name="Right Arrow 28">
            <a:extLst>
              <a:ext uri="{FF2B5EF4-FFF2-40B4-BE49-F238E27FC236}">
                <a16:creationId xmlns:a16="http://schemas.microsoft.com/office/drawing/2014/main" id="{F990124F-0EF7-0843-B90B-74A0D582EA78}"/>
              </a:ext>
            </a:extLst>
          </p:cNvPr>
          <p:cNvSpPr/>
          <p:nvPr/>
        </p:nvSpPr>
        <p:spPr>
          <a:xfrm>
            <a:off x="5751015" y="3757026"/>
            <a:ext cx="564204" cy="52691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E79B9BAC-8533-3046-8C81-39A09C02FA37}"/>
              </a:ext>
            </a:extLst>
          </p:cNvPr>
          <p:cNvSpPr>
            <a:spLocks noGrp="1"/>
          </p:cNvSpPr>
          <p:nvPr>
            <p:ph idx="1"/>
          </p:nvPr>
        </p:nvSpPr>
        <p:spPr>
          <a:xfrm>
            <a:off x="733975" y="2812635"/>
            <a:ext cx="4672911" cy="2488234"/>
          </a:xfrm>
          <a:solidFill>
            <a:schemeClr val="tx1"/>
          </a:solidFill>
        </p:spPr>
        <p:txBody>
          <a:bodyPr lIns="0" rIns="36000" anchor="ctr">
            <a:normAutofit/>
          </a:bodyPr>
          <a:lstStyle/>
          <a:p>
            <a:r>
              <a:rPr lang="en-US" sz="1400" dirty="0">
                <a:solidFill>
                  <a:schemeClr val="bg1"/>
                </a:solidFill>
              </a:rPr>
              <a:t>FROM ubuntu</a:t>
            </a:r>
          </a:p>
          <a:p>
            <a:r>
              <a:rPr lang="en-US" sz="1400" dirty="0">
                <a:solidFill>
                  <a:schemeClr val="bg1"/>
                </a:solidFill>
              </a:rPr>
              <a:t>LABEL maintainer=“Bob Smith (</a:t>
            </a:r>
            <a:r>
              <a:rPr lang="en-US" sz="1400" dirty="0" err="1">
                <a:solidFill>
                  <a:schemeClr val="bg1"/>
                </a:solidFill>
              </a:rPr>
              <a:t>bob.smith@gmail.com</a:t>
            </a:r>
            <a:r>
              <a:rPr lang="en-US" sz="1400" dirty="0">
                <a:solidFill>
                  <a:schemeClr val="bg1"/>
                </a:solidFill>
              </a:rPr>
              <a:t>)”</a:t>
            </a:r>
          </a:p>
          <a:p>
            <a:r>
              <a:rPr lang="en-US" sz="1400" dirty="0">
                <a:solidFill>
                  <a:schemeClr val="bg1"/>
                </a:solidFill>
              </a:rPr>
              <a:t>RUN apt-get update</a:t>
            </a:r>
          </a:p>
          <a:p>
            <a:r>
              <a:rPr lang="en-US" sz="1400" dirty="0">
                <a:solidFill>
                  <a:schemeClr val="bg1"/>
                </a:solidFill>
              </a:rPr>
              <a:t>RUN apt-get install -y </a:t>
            </a:r>
            <a:r>
              <a:rPr lang="en-US" sz="1400" dirty="0" err="1">
                <a:solidFill>
                  <a:schemeClr val="bg1"/>
                </a:solidFill>
              </a:rPr>
              <a:t>nginx</a:t>
            </a:r>
            <a:endParaRPr lang="en-US" sz="1400" dirty="0">
              <a:solidFill>
                <a:schemeClr val="bg1"/>
              </a:solidFill>
            </a:endParaRPr>
          </a:p>
          <a:p>
            <a:r>
              <a:rPr lang="en-US" sz="1400" dirty="0">
                <a:solidFill>
                  <a:schemeClr val="bg1"/>
                </a:solidFill>
              </a:rPr>
              <a:t>CMD ["</a:t>
            </a:r>
            <a:r>
              <a:rPr lang="en-US" sz="1400" dirty="0" err="1">
                <a:solidFill>
                  <a:schemeClr val="bg1"/>
                </a:solidFill>
              </a:rPr>
              <a:t>nginx</a:t>
            </a:r>
            <a:r>
              <a:rPr lang="en-US" sz="1400" dirty="0">
                <a:solidFill>
                  <a:schemeClr val="bg1"/>
                </a:solidFill>
              </a:rPr>
              <a:t>", "-g", "daemon off;"]</a:t>
            </a:r>
          </a:p>
          <a:p>
            <a:r>
              <a:rPr lang="en-US" sz="1400" dirty="0">
                <a:solidFill>
                  <a:schemeClr val="bg1"/>
                </a:solidFill>
              </a:rPr>
              <a:t>EXPOSE 80</a:t>
            </a:r>
          </a:p>
        </p:txBody>
      </p:sp>
      <p:sp>
        <p:nvSpPr>
          <p:cNvPr id="31" name="Rectangle 30">
            <a:extLst>
              <a:ext uri="{FF2B5EF4-FFF2-40B4-BE49-F238E27FC236}">
                <a16:creationId xmlns:a16="http://schemas.microsoft.com/office/drawing/2014/main" id="{50BDF2DA-D91B-174A-8442-9B57398EC22E}"/>
              </a:ext>
            </a:extLst>
          </p:cNvPr>
          <p:cNvSpPr/>
          <p:nvPr/>
        </p:nvSpPr>
        <p:spPr>
          <a:xfrm>
            <a:off x="6626721" y="4950675"/>
            <a:ext cx="4705538" cy="35019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ad89def2e29b		FROM ubuntu		80MB</a:t>
            </a:r>
          </a:p>
        </p:txBody>
      </p:sp>
      <p:sp>
        <p:nvSpPr>
          <p:cNvPr id="32" name="Rectangle 31">
            <a:extLst>
              <a:ext uri="{FF2B5EF4-FFF2-40B4-BE49-F238E27FC236}">
                <a16:creationId xmlns:a16="http://schemas.microsoft.com/office/drawing/2014/main" id="{CE23658E-A4FC-3448-BB17-A844FE089662}"/>
              </a:ext>
            </a:extLst>
          </p:cNvPr>
          <p:cNvSpPr/>
          <p:nvPr/>
        </p:nvSpPr>
        <p:spPr>
          <a:xfrm>
            <a:off x="6626718" y="4522658"/>
            <a:ext cx="4705541" cy="3518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d2603e1b347d		LABEL </a:t>
            </a:r>
            <a:r>
              <a:rPr lang="en-US" sz="1600" dirty="0" err="1"/>
              <a:t>maintaine</a:t>
            </a:r>
            <a:r>
              <a:rPr lang="en-US" sz="1600" dirty="0"/>
              <a:t>…	0B	</a:t>
            </a:r>
          </a:p>
        </p:txBody>
      </p:sp>
      <p:sp>
        <p:nvSpPr>
          <p:cNvPr id="33" name="Rectangle 32">
            <a:extLst>
              <a:ext uri="{FF2B5EF4-FFF2-40B4-BE49-F238E27FC236}">
                <a16:creationId xmlns:a16="http://schemas.microsoft.com/office/drawing/2014/main" id="{63A4C8AB-B416-5947-B389-54460154C77C}"/>
              </a:ext>
            </a:extLst>
          </p:cNvPr>
          <p:cNvSpPr/>
          <p:nvPr/>
        </p:nvSpPr>
        <p:spPr>
          <a:xfrm>
            <a:off x="6626718" y="4093019"/>
            <a:ext cx="4705541" cy="3534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103ccd6ad90f		RUN apt-get </a:t>
            </a:r>
            <a:r>
              <a:rPr lang="en-US" sz="1600" dirty="0" err="1"/>
              <a:t>upd</a:t>
            </a:r>
            <a:r>
              <a:rPr lang="en-US" sz="1600" dirty="0"/>
              <a:t>…	40.3MB</a:t>
            </a:r>
          </a:p>
        </p:txBody>
      </p:sp>
      <p:sp>
        <p:nvSpPr>
          <p:cNvPr id="34" name="Rectangle 33">
            <a:extLst>
              <a:ext uri="{FF2B5EF4-FFF2-40B4-BE49-F238E27FC236}">
                <a16:creationId xmlns:a16="http://schemas.microsoft.com/office/drawing/2014/main" id="{FFC43F35-B11A-DF4E-88F2-FBD41380B7A4}"/>
              </a:ext>
            </a:extLst>
          </p:cNvPr>
          <p:cNvSpPr/>
          <p:nvPr/>
        </p:nvSpPr>
        <p:spPr>
          <a:xfrm>
            <a:off x="6626719" y="3670291"/>
            <a:ext cx="4705540" cy="3501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9ee6b6aa5847		RUN apt-get </a:t>
            </a:r>
            <a:r>
              <a:rPr lang="en-US" sz="1600" dirty="0" err="1"/>
              <a:t>inst</a:t>
            </a:r>
            <a:r>
              <a:rPr lang="en-US" sz="1600" dirty="0"/>
              <a:t>…	57.5MB</a:t>
            </a:r>
          </a:p>
        </p:txBody>
      </p:sp>
      <p:sp>
        <p:nvSpPr>
          <p:cNvPr id="35" name="Rectangle 34">
            <a:extLst>
              <a:ext uri="{FF2B5EF4-FFF2-40B4-BE49-F238E27FC236}">
                <a16:creationId xmlns:a16="http://schemas.microsoft.com/office/drawing/2014/main" id="{0753A23F-5D67-9944-A441-C14D2917E95B}"/>
              </a:ext>
            </a:extLst>
          </p:cNvPr>
          <p:cNvSpPr/>
          <p:nvPr/>
        </p:nvSpPr>
        <p:spPr>
          <a:xfrm>
            <a:off x="6626716" y="3242274"/>
            <a:ext cx="4705543" cy="3518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C8577c27a2ef		CMD [“</a:t>
            </a:r>
            <a:r>
              <a:rPr lang="en-US" sz="1600" dirty="0" err="1"/>
              <a:t>nginx</a:t>
            </a:r>
            <a:r>
              <a:rPr lang="en-US" sz="1600" dirty="0"/>
              <a:t>”, ”-…	0B</a:t>
            </a:r>
          </a:p>
        </p:txBody>
      </p:sp>
      <p:sp>
        <p:nvSpPr>
          <p:cNvPr id="36" name="Rectangle 35">
            <a:extLst>
              <a:ext uri="{FF2B5EF4-FFF2-40B4-BE49-F238E27FC236}">
                <a16:creationId xmlns:a16="http://schemas.microsoft.com/office/drawing/2014/main" id="{05351FB7-0DA9-9F40-92E7-44ADE4DDB4FD}"/>
              </a:ext>
            </a:extLst>
          </p:cNvPr>
          <p:cNvSpPr/>
          <p:nvPr/>
        </p:nvSpPr>
        <p:spPr>
          <a:xfrm>
            <a:off x="6626716" y="2812635"/>
            <a:ext cx="4705543" cy="3534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t>3d92d4c5112		EXPOSE 80			0B</a:t>
            </a:r>
          </a:p>
        </p:txBody>
      </p:sp>
    </p:spTree>
    <p:extLst>
      <p:ext uri="{BB962C8B-B14F-4D97-AF65-F5344CB8AC3E}">
        <p14:creationId xmlns:p14="http://schemas.microsoft.com/office/powerpoint/2010/main" val="1168586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7EAA-26C2-F743-BE48-F166670C65C2}"/>
              </a:ext>
            </a:extLst>
          </p:cNvPr>
          <p:cNvSpPr>
            <a:spLocks noGrp="1"/>
          </p:cNvSpPr>
          <p:nvPr>
            <p:ph type="title"/>
          </p:nvPr>
        </p:nvSpPr>
        <p:spPr/>
        <p:txBody>
          <a:bodyPr/>
          <a:lstStyle/>
          <a:p>
            <a:r>
              <a:rPr lang="en-US" dirty="0"/>
              <a:t>Workshop time!</a:t>
            </a:r>
          </a:p>
        </p:txBody>
      </p:sp>
      <p:sp>
        <p:nvSpPr>
          <p:cNvPr id="3" name="Content Placeholder 2">
            <a:extLst>
              <a:ext uri="{FF2B5EF4-FFF2-40B4-BE49-F238E27FC236}">
                <a16:creationId xmlns:a16="http://schemas.microsoft.com/office/drawing/2014/main" id="{2B4DC8C0-48E6-C44B-A295-384D89E46AA9}"/>
              </a:ext>
            </a:extLst>
          </p:cNvPr>
          <p:cNvSpPr>
            <a:spLocks noGrp="1"/>
          </p:cNvSpPr>
          <p:nvPr>
            <p:ph idx="1"/>
          </p:nvPr>
        </p:nvSpPr>
        <p:spPr/>
        <p:txBody>
          <a:bodyPr anchor="t"/>
          <a:lstStyle/>
          <a:p>
            <a:r>
              <a:rPr lang="en-US" dirty="0"/>
              <a:t>Go to: </a:t>
            </a:r>
            <a:r>
              <a:rPr lang="en-US" dirty="0">
                <a:hlinkClick r:id="rId3"/>
              </a:rPr>
              <a:t>https://github.com/mofsal/containers101</a:t>
            </a:r>
            <a:r>
              <a:rPr lang="en-US" dirty="0"/>
              <a:t> </a:t>
            </a:r>
          </a:p>
        </p:txBody>
      </p:sp>
    </p:spTree>
    <p:extLst>
      <p:ext uri="{BB962C8B-B14F-4D97-AF65-F5344CB8AC3E}">
        <p14:creationId xmlns:p14="http://schemas.microsoft.com/office/powerpoint/2010/main" val="2767141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FC87-DE4F-6A4A-96FE-0F3BFD044F81}"/>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3EADB99B-BBC9-5441-8E9F-50DF989E674F}"/>
              </a:ext>
            </a:extLst>
          </p:cNvPr>
          <p:cNvSpPr>
            <a:spLocks noGrp="1"/>
          </p:cNvSpPr>
          <p:nvPr>
            <p:ph idx="1"/>
          </p:nvPr>
        </p:nvSpPr>
        <p:spPr>
          <a:xfrm>
            <a:off x="685800" y="2142067"/>
            <a:ext cx="6086061" cy="3649133"/>
          </a:xfrm>
        </p:spPr>
        <p:txBody>
          <a:bodyPr anchor="t">
            <a:normAutofit/>
          </a:bodyPr>
          <a:lstStyle/>
          <a:p>
            <a:r>
              <a:rPr lang="en-US" dirty="0"/>
              <a:t>Studied Computer and Business Studies at Uni. of Warwick </a:t>
            </a:r>
          </a:p>
          <a:p>
            <a:r>
              <a:rPr lang="en-US" dirty="0"/>
              <a:t>Worked at IBM as a developer for 2 ½ years</a:t>
            </a:r>
          </a:p>
          <a:p>
            <a:r>
              <a:rPr lang="en-US" dirty="0"/>
              <a:t>Worked in an agile team that developed Java based micro-services shipped as helm charts to be managed in K8s</a:t>
            </a:r>
          </a:p>
          <a:p>
            <a:r>
              <a:rPr lang="en-US" dirty="0"/>
              <a:t>Manchester United Fan</a:t>
            </a:r>
          </a:p>
          <a:p>
            <a:r>
              <a:rPr lang="en-US" dirty="0"/>
              <a:t>Love </a:t>
            </a:r>
            <a:r>
              <a:rPr lang="en-US" dirty="0" err="1"/>
              <a:t>Fifa</a:t>
            </a:r>
            <a:r>
              <a:rPr lang="en-US" dirty="0"/>
              <a:t> &amp; </a:t>
            </a:r>
            <a:r>
              <a:rPr lang="en-US" dirty="0" err="1"/>
              <a:t>Fortnite</a:t>
            </a:r>
            <a:r>
              <a:rPr lang="en-US" dirty="0"/>
              <a:t> </a:t>
            </a:r>
          </a:p>
        </p:txBody>
      </p:sp>
      <p:pic>
        <p:nvPicPr>
          <p:cNvPr id="4" name="Picture 3">
            <a:extLst>
              <a:ext uri="{FF2B5EF4-FFF2-40B4-BE49-F238E27FC236}">
                <a16:creationId xmlns:a16="http://schemas.microsoft.com/office/drawing/2014/main" id="{270F1B4A-91C3-E243-ABEA-B1883F8E1FDF}"/>
              </a:ext>
            </a:extLst>
          </p:cNvPr>
          <p:cNvPicPr>
            <a:picLocks noChangeAspect="1"/>
          </p:cNvPicPr>
          <p:nvPr/>
        </p:nvPicPr>
        <p:blipFill>
          <a:blip r:embed="rId3"/>
          <a:stretch>
            <a:fillRect/>
          </a:stretch>
        </p:blipFill>
        <p:spPr>
          <a:xfrm>
            <a:off x="7637859" y="0"/>
            <a:ext cx="4554141" cy="6858000"/>
          </a:xfrm>
          <a:prstGeom prst="rect">
            <a:avLst/>
          </a:prstGeom>
        </p:spPr>
      </p:pic>
    </p:spTree>
    <p:extLst>
      <p:ext uri="{BB962C8B-B14F-4D97-AF65-F5344CB8AC3E}">
        <p14:creationId xmlns:p14="http://schemas.microsoft.com/office/powerpoint/2010/main" val="2968689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74BB-3E52-034C-8D97-230BDAF8D8AD}"/>
              </a:ext>
            </a:extLst>
          </p:cNvPr>
          <p:cNvSpPr>
            <a:spLocks noGrp="1"/>
          </p:cNvSpPr>
          <p:nvPr>
            <p:ph type="title"/>
          </p:nvPr>
        </p:nvSpPr>
        <p:spPr/>
        <p:txBody>
          <a:bodyPr/>
          <a:lstStyle/>
          <a:p>
            <a:r>
              <a:rPr lang="en-US" dirty="0"/>
              <a:t>So what now?</a:t>
            </a:r>
          </a:p>
        </p:txBody>
      </p:sp>
      <p:sp>
        <p:nvSpPr>
          <p:cNvPr id="3" name="Content Placeholder 2">
            <a:extLst>
              <a:ext uri="{FF2B5EF4-FFF2-40B4-BE49-F238E27FC236}">
                <a16:creationId xmlns:a16="http://schemas.microsoft.com/office/drawing/2014/main" id="{37F12FA3-8D27-E946-BC2A-95217FA1AC9C}"/>
              </a:ext>
            </a:extLst>
          </p:cNvPr>
          <p:cNvSpPr>
            <a:spLocks noGrp="1"/>
          </p:cNvSpPr>
          <p:nvPr>
            <p:ph idx="1"/>
          </p:nvPr>
        </p:nvSpPr>
        <p:spPr/>
        <p:txBody>
          <a:bodyPr anchor="t">
            <a:normAutofit fontScale="92500" lnSpcReduction="10000"/>
          </a:bodyPr>
          <a:lstStyle/>
          <a:p>
            <a:r>
              <a:rPr lang="en-US" dirty="0"/>
              <a:t>Liz Rice – “</a:t>
            </a:r>
            <a:r>
              <a:rPr lang="en-GB" dirty="0"/>
              <a:t>What is a container, really? Let's write one in Go from scratch</a:t>
            </a:r>
            <a:r>
              <a:rPr lang="en-US" dirty="0"/>
              <a:t>” </a:t>
            </a:r>
            <a:br>
              <a:rPr lang="en-US" dirty="0"/>
            </a:br>
            <a:r>
              <a:rPr lang="en-US" dirty="0">
                <a:hlinkClick r:id="rId3"/>
              </a:rPr>
              <a:t>https://youtu.be/HPuvDm8IC-4</a:t>
            </a:r>
            <a:r>
              <a:rPr lang="en-US" dirty="0"/>
              <a:t> </a:t>
            </a:r>
          </a:p>
          <a:p>
            <a:r>
              <a:rPr lang="en-US" dirty="0"/>
              <a:t>Ed </a:t>
            </a:r>
            <a:r>
              <a:rPr lang="en-US" dirty="0" err="1"/>
              <a:t>Shee</a:t>
            </a:r>
            <a:r>
              <a:rPr lang="en-US" dirty="0"/>
              <a:t> – “Why Developers Shouldn’t Care About Containers” </a:t>
            </a:r>
            <a:br>
              <a:rPr lang="en-US" dirty="0"/>
            </a:br>
            <a:r>
              <a:rPr lang="en-US" dirty="0" err="1"/>
              <a:t>CloudNativeLondon</a:t>
            </a:r>
            <a:r>
              <a:rPr lang="en-US" dirty="0"/>
              <a:t> 2018 26th-28</a:t>
            </a:r>
            <a:r>
              <a:rPr lang="en-US" baseline="30000" dirty="0"/>
              <a:t>th</a:t>
            </a:r>
            <a:r>
              <a:rPr lang="en-US" dirty="0"/>
              <a:t> Sep</a:t>
            </a:r>
          </a:p>
          <a:p>
            <a:endParaRPr lang="en-US" i="1" dirty="0"/>
          </a:p>
          <a:p>
            <a:r>
              <a:rPr lang="en-US" i="1" dirty="0"/>
              <a:t>I want to orchestrate the deployment of my microservices </a:t>
            </a:r>
            <a:r>
              <a:rPr lang="en-US" dirty="0">
                <a:sym typeface="Wingdings" pitchFamily="2" charset="2"/>
              </a:rPr>
              <a:t> Docker-compose</a:t>
            </a:r>
            <a:r>
              <a:rPr lang="en-US" i="1" dirty="0"/>
              <a:t> </a:t>
            </a:r>
          </a:p>
          <a:p>
            <a:r>
              <a:rPr lang="en-US" i="1" dirty="0"/>
              <a:t>I want to learn Kubernetes on my local machine </a:t>
            </a:r>
            <a:r>
              <a:rPr lang="en-US" dirty="0">
                <a:sym typeface="Wingdings" pitchFamily="2" charset="2"/>
              </a:rPr>
              <a:t> </a:t>
            </a:r>
            <a:r>
              <a:rPr lang="en-US" dirty="0" err="1">
                <a:sym typeface="Wingdings" pitchFamily="2" charset="2"/>
              </a:rPr>
              <a:t>Minikube</a:t>
            </a:r>
            <a:endParaRPr lang="en-US" i="1" dirty="0"/>
          </a:p>
          <a:p>
            <a:r>
              <a:rPr lang="en-US" i="1" dirty="0"/>
              <a:t>I am thinking of running my </a:t>
            </a:r>
            <a:r>
              <a:rPr lang="en-US" i="1" dirty="0" err="1"/>
              <a:t>mirco</a:t>
            </a:r>
            <a:r>
              <a:rPr lang="en-US" i="1" dirty="0"/>
              <a:t>-services in production and concerned about HA </a:t>
            </a:r>
            <a:r>
              <a:rPr lang="en-US" dirty="0">
                <a:sym typeface="Wingdings" pitchFamily="2" charset="2"/>
              </a:rPr>
              <a:t> Kubernetes</a:t>
            </a:r>
          </a:p>
          <a:p>
            <a:r>
              <a:rPr lang="en-US" i="1" dirty="0">
                <a:sym typeface="Wingdings" pitchFamily="2" charset="2"/>
              </a:rPr>
              <a:t>I have micro-services running in Kubernetes and would like to better manage the deployment Helm</a:t>
            </a:r>
          </a:p>
          <a:p>
            <a:r>
              <a:rPr lang="en-US" i="1" dirty="0"/>
              <a:t>None of the above actually interests me, I just want to code! </a:t>
            </a:r>
            <a:r>
              <a:rPr lang="en-US" i="1" dirty="0">
                <a:sym typeface="Wingdings" pitchFamily="2" charset="2"/>
              </a:rPr>
              <a:t></a:t>
            </a:r>
            <a:r>
              <a:rPr lang="en-US" dirty="0">
                <a:sym typeface="Wingdings" pitchFamily="2" charset="2"/>
              </a:rPr>
              <a:t> Cloud Foundry </a:t>
            </a:r>
            <a:br>
              <a:rPr lang="en-US" dirty="0"/>
            </a:br>
            <a:endParaRPr lang="en-US" dirty="0"/>
          </a:p>
        </p:txBody>
      </p:sp>
    </p:spTree>
    <p:extLst>
      <p:ext uri="{BB962C8B-B14F-4D97-AF65-F5344CB8AC3E}">
        <p14:creationId xmlns:p14="http://schemas.microsoft.com/office/powerpoint/2010/main" val="103816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F0A8-A74B-3A4C-911E-CFC3187C20F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F3B61B4-53BF-B147-9B0E-7D3851C729A4}"/>
              </a:ext>
            </a:extLst>
          </p:cNvPr>
          <p:cNvSpPr>
            <a:spLocks noGrp="1"/>
          </p:cNvSpPr>
          <p:nvPr>
            <p:ph idx="1"/>
          </p:nvPr>
        </p:nvSpPr>
        <p:spPr/>
        <p:txBody>
          <a:bodyPr numCol="1" anchor="t">
            <a:normAutofit fontScale="92500" lnSpcReduction="20000"/>
          </a:bodyPr>
          <a:lstStyle/>
          <a:p>
            <a:pPr marL="0" indent="0">
              <a:buNone/>
            </a:pPr>
            <a:r>
              <a:rPr lang="en-US" dirty="0"/>
              <a:t>Containers:</a:t>
            </a:r>
          </a:p>
          <a:p>
            <a:r>
              <a:rPr lang="en-US" dirty="0"/>
              <a:t>Why are containers even a thing?</a:t>
            </a:r>
          </a:p>
          <a:p>
            <a:r>
              <a:rPr lang="en-US" dirty="0"/>
              <a:t>What are containers?</a:t>
            </a:r>
          </a:p>
          <a:p>
            <a:r>
              <a:rPr lang="en-US" dirty="0"/>
              <a:t>What are the advantages of containers?</a:t>
            </a:r>
          </a:p>
          <a:p>
            <a:pPr marL="0" indent="0">
              <a:buNone/>
            </a:pPr>
            <a:r>
              <a:rPr lang="en-US" dirty="0"/>
              <a:t>Docker:</a:t>
            </a:r>
          </a:p>
          <a:p>
            <a:r>
              <a:rPr lang="en-US" dirty="0"/>
              <a:t>What is Docker?</a:t>
            </a:r>
          </a:p>
          <a:p>
            <a:r>
              <a:rPr lang="en-US" dirty="0"/>
              <a:t>Overview of the Docker ecosystem</a:t>
            </a:r>
          </a:p>
          <a:p>
            <a:r>
              <a:rPr lang="en-US" dirty="0"/>
              <a:t>Modern usage of Docker </a:t>
            </a:r>
          </a:p>
          <a:p>
            <a:pPr marL="0" indent="0">
              <a:buNone/>
            </a:pPr>
            <a:r>
              <a:rPr lang="en-US" b="1" dirty="0"/>
              <a:t>Break!</a:t>
            </a:r>
            <a:r>
              <a:rPr lang="en-US" dirty="0"/>
              <a:t>																		</a:t>
            </a:r>
          </a:p>
          <a:p>
            <a:pPr marL="0" indent="0">
              <a:buNone/>
            </a:pPr>
            <a:r>
              <a:rPr lang="en-US" dirty="0"/>
              <a:t>Hands-on Workshop</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8343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DB05-F171-5846-A3B4-0B46FA6A4BF3}"/>
              </a:ext>
            </a:extLst>
          </p:cNvPr>
          <p:cNvSpPr>
            <a:spLocks noGrp="1"/>
          </p:cNvSpPr>
          <p:nvPr>
            <p:ph type="title"/>
          </p:nvPr>
        </p:nvSpPr>
        <p:spPr/>
        <p:txBody>
          <a:bodyPr/>
          <a:lstStyle/>
          <a:p>
            <a:r>
              <a:rPr lang="en-US" dirty="0"/>
              <a:t>Changing attitudes to software consumption</a:t>
            </a:r>
          </a:p>
        </p:txBody>
      </p:sp>
      <p:sp>
        <p:nvSpPr>
          <p:cNvPr id="3" name="Content Placeholder 2">
            <a:extLst>
              <a:ext uri="{FF2B5EF4-FFF2-40B4-BE49-F238E27FC236}">
                <a16:creationId xmlns:a16="http://schemas.microsoft.com/office/drawing/2014/main" id="{C7141770-F8E1-0442-9A10-B6C3E902A48C}"/>
              </a:ext>
            </a:extLst>
          </p:cNvPr>
          <p:cNvSpPr>
            <a:spLocks noGrp="1"/>
          </p:cNvSpPr>
          <p:nvPr>
            <p:ph idx="1"/>
          </p:nvPr>
        </p:nvSpPr>
        <p:spPr/>
        <p:txBody>
          <a:bodyPr anchor="t"/>
          <a:lstStyle/>
          <a:p>
            <a:r>
              <a:rPr lang="en-US" dirty="0"/>
              <a:t>BEFORE: “Download our software and follow the installation guide to configure for your environment”</a:t>
            </a:r>
          </a:p>
          <a:p>
            <a:r>
              <a:rPr lang="en-US" dirty="0"/>
              <a:t>NOW: SaaS – “Here is the software, we’ll host it, just access it over the internet”</a:t>
            </a:r>
          </a:p>
          <a:p>
            <a:r>
              <a:rPr lang="en-US" dirty="0"/>
              <a:t>WHY?</a:t>
            </a:r>
          </a:p>
          <a:p>
            <a:pPr lvl="1"/>
            <a:r>
              <a:rPr lang="en-US" dirty="0"/>
              <a:t>It just works</a:t>
            </a:r>
          </a:p>
          <a:p>
            <a:pPr lvl="1"/>
            <a:r>
              <a:rPr lang="en-US" dirty="0"/>
              <a:t>We don’t have expertise</a:t>
            </a:r>
          </a:p>
          <a:p>
            <a:pPr lvl="1"/>
            <a:r>
              <a:rPr lang="en-US" dirty="0"/>
              <a:t>We don’t care</a:t>
            </a:r>
          </a:p>
        </p:txBody>
      </p:sp>
      <p:pic>
        <p:nvPicPr>
          <p:cNvPr id="2052" name="Picture 4" descr="http://thewindowsclub.thewindowsclubco.netdna-cdn.com/wp-content/uploads/2018/01/SaaS-Endpoint-Security-Protection-software.png">
            <a:extLst>
              <a:ext uri="{FF2B5EF4-FFF2-40B4-BE49-F238E27FC236}">
                <a16:creationId xmlns:a16="http://schemas.microsoft.com/office/drawing/2014/main" id="{398947CD-8FB8-7446-B209-FCA71C90C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48" y="3318277"/>
            <a:ext cx="4541078" cy="274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1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FFB8-2FB3-284A-997A-F64544BBC077}"/>
              </a:ext>
            </a:extLst>
          </p:cNvPr>
          <p:cNvSpPr>
            <a:spLocks noGrp="1"/>
          </p:cNvSpPr>
          <p:nvPr>
            <p:ph type="title"/>
          </p:nvPr>
        </p:nvSpPr>
        <p:spPr/>
        <p:txBody>
          <a:bodyPr/>
          <a:lstStyle/>
          <a:p>
            <a:r>
              <a:rPr lang="en-US" dirty="0"/>
              <a:t>Changing attitudes to building software</a:t>
            </a:r>
          </a:p>
        </p:txBody>
      </p:sp>
      <p:sp>
        <p:nvSpPr>
          <p:cNvPr id="3" name="Content Placeholder 2">
            <a:extLst>
              <a:ext uri="{FF2B5EF4-FFF2-40B4-BE49-F238E27FC236}">
                <a16:creationId xmlns:a16="http://schemas.microsoft.com/office/drawing/2014/main" id="{E87114A8-D445-594B-AD53-185A4DAC0227}"/>
              </a:ext>
            </a:extLst>
          </p:cNvPr>
          <p:cNvSpPr>
            <a:spLocks noGrp="1"/>
          </p:cNvSpPr>
          <p:nvPr>
            <p:ph idx="1"/>
          </p:nvPr>
        </p:nvSpPr>
        <p:spPr/>
        <p:txBody>
          <a:bodyPr anchor="t"/>
          <a:lstStyle/>
          <a:p>
            <a:r>
              <a:rPr lang="en-US" dirty="0"/>
              <a:t>BEFORE: “Hey let’s build this thing that can do A and B and C… and Z and then we’ll test it in a year!”</a:t>
            </a:r>
          </a:p>
          <a:p>
            <a:r>
              <a:rPr lang="en-US" dirty="0"/>
              <a:t>NOW: “Let’s have short development cycles and split into smaller teams working on unique capabilities”</a:t>
            </a:r>
          </a:p>
          <a:p>
            <a:r>
              <a:rPr lang="en-US" dirty="0">
                <a:sym typeface="Wingdings" pitchFamily="2" charset="2"/>
              </a:rPr>
              <a:t>WHY?</a:t>
            </a:r>
          </a:p>
          <a:p>
            <a:pPr lvl="1"/>
            <a:r>
              <a:rPr lang="en-US" dirty="0">
                <a:sym typeface="Wingdings" pitchFamily="2" charset="2"/>
              </a:rPr>
              <a:t>More efficient to reuse smaller components </a:t>
            </a:r>
          </a:p>
          <a:p>
            <a:pPr lvl="1"/>
            <a:r>
              <a:rPr lang="en-US" dirty="0">
                <a:sym typeface="Wingdings" pitchFamily="2" charset="2"/>
              </a:rPr>
              <a:t>More efficient to scale with smaller components</a:t>
            </a:r>
          </a:p>
          <a:p>
            <a:pPr lvl="1"/>
            <a:r>
              <a:rPr lang="en-US" dirty="0">
                <a:sym typeface="Wingdings" pitchFamily="2" charset="2"/>
              </a:rPr>
              <a:t>Easier to do agile with smaller components </a:t>
            </a:r>
            <a:endParaRPr lang="en-US" dirty="0"/>
          </a:p>
          <a:p>
            <a:pPr lvl="1"/>
            <a:endParaRPr lang="en-US" dirty="0"/>
          </a:p>
        </p:txBody>
      </p:sp>
      <p:pic>
        <p:nvPicPr>
          <p:cNvPr id="1026" name="Picture 2" descr="Image result for micro-services">
            <a:extLst>
              <a:ext uri="{FF2B5EF4-FFF2-40B4-BE49-F238E27FC236}">
                <a16:creationId xmlns:a16="http://schemas.microsoft.com/office/drawing/2014/main" id="{1AA3D217-0855-A24C-9C5F-D60D51B3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548" y="3180522"/>
            <a:ext cx="3001618" cy="300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01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211F-9F32-A54E-8C01-3D6787695B69}"/>
              </a:ext>
            </a:extLst>
          </p:cNvPr>
          <p:cNvSpPr>
            <a:spLocks noGrp="1"/>
          </p:cNvSpPr>
          <p:nvPr>
            <p:ph type="title"/>
          </p:nvPr>
        </p:nvSpPr>
        <p:spPr/>
        <p:txBody>
          <a:bodyPr/>
          <a:lstStyle/>
          <a:p>
            <a:r>
              <a:rPr lang="en-US" dirty="0"/>
              <a:t>Been there, done that... Do Twelve-factor apps</a:t>
            </a:r>
          </a:p>
        </p:txBody>
      </p:sp>
      <p:sp>
        <p:nvSpPr>
          <p:cNvPr id="3" name="Content Placeholder 2">
            <a:extLst>
              <a:ext uri="{FF2B5EF4-FFF2-40B4-BE49-F238E27FC236}">
                <a16:creationId xmlns:a16="http://schemas.microsoft.com/office/drawing/2014/main" id="{4367EFBB-DDBD-D14C-BA16-2107F85CFF7C}"/>
              </a:ext>
            </a:extLst>
          </p:cNvPr>
          <p:cNvSpPr>
            <a:spLocks noGrp="1"/>
          </p:cNvSpPr>
          <p:nvPr>
            <p:ph idx="1"/>
          </p:nvPr>
        </p:nvSpPr>
        <p:spPr>
          <a:xfrm>
            <a:off x="685801" y="2142067"/>
            <a:ext cx="10131425" cy="3649133"/>
          </a:xfrm>
        </p:spPr>
        <p:txBody>
          <a:bodyPr anchor="t"/>
          <a:lstStyle/>
          <a:p>
            <a:r>
              <a:rPr lang="en-GB" dirty="0"/>
              <a:t>VI – Processes - </a:t>
            </a:r>
            <a:r>
              <a:rPr lang="en-GB" b="1" dirty="0"/>
              <a:t>Execute the app as one or more stateless processes</a:t>
            </a:r>
          </a:p>
          <a:p>
            <a:r>
              <a:rPr lang="en-GB" dirty="0"/>
              <a:t>VII – Concurrency - </a:t>
            </a:r>
            <a:r>
              <a:rPr lang="en-GB" b="1" dirty="0"/>
              <a:t>Scale out via the process model</a:t>
            </a:r>
            <a:endParaRPr lang="en-GB" dirty="0"/>
          </a:p>
          <a:p>
            <a:r>
              <a:rPr lang="en-GB" dirty="0"/>
              <a:t>IX – Disposability – </a:t>
            </a:r>
            <a:r>
              <a:rPr lang="en-GB" b="1" dirty="0"/>
              <a:t>Maximize robustness with fast </a:t>
            </a:r>
            <a:r>
              <a:rPr lang="en-GB" b="1" dirty="0" err="1"/>
              <a:t>startup</a:t>
            </a:r>
            <a:r>
              <a:rPr lang="en-GB" b="1" dirty="0"/>
              <a:t> and graceful shutdown</a:t>
            </a:r>
          </a:p>
          <a:p>
            <a:pPr marL="0" indent="0">
              <a:buNone/>
            </a:pPr>
            <a:r>
              <a:rPr lang="en-GB" b="1" dirty="0">
                <a:hlinkClick r:id="rId3"/>
              </a:rPr>
              <a:t>https://12factor.net</a:t>
            </a:r>
            <a:r>
              <a:rPr lang="en-GB" b="1" dirty="0"/>
              <a:t> </a:t>
            </a:r>
          </a:p>
          <a:p>
            <a:endParaRPr lang="en-US" dirty="0"/>
          </a:p>
          <a:p>
            <a:endParaRPr lang="en-US" dirty="0"/>
          </a:p>
        </p:txBody>
      </p:sp>
      <p:pic>
        <p:nvPicPr>
          <p:cNvPr id="4" name="Picture 4" descr="Related image">
            <a:extLst>
              <a:ext uri="{FF2B5EF4-FFF2-40B4-BE49-F238E27FC236}">
                <a16:creationId xmlns:a16="http://schemas.microsoft.com/office/drawing/2014/main" id="{7603D8E5-DCE0-D64A-BAA5-E8277983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350" y="3966633"/>
            <a:ext cx="5018325" cy="251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28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4235-6A8E-114A-93D8-B6E5DF408073}"/>
              </a:ext>
            </a:extLst>
          </p:cNvPr>
          <p:cNvSpPr>
            <a:spLocks noGrp="1"/>
          </p:cNvSpPr>
          <p:nvPr>
            <p:ph type="title"/>
          </p:nvPr>
        </p:nvSpPr>
        <p:spPr>
          <a:xfrm>
            <a:off x="685801" y="2730230"/>
            <a:ext cx="10131425" cy="1456267"/>
          </a:xfrm>
        </p:spPr>
        <p:txBody>
          <a:bodyPr>
            <a:normAutofit/>
          </a:bodyPr>
          <a:lstStyle/>
          <a:p>
            <a:r>
              <a:rPr lang="en-US" sz="4000" dirty="0"/>
              <a:t>Where do containers fit into all this?</a:t>
            </a:r>
          </a:p>
        </p:txBody>
      </p:sp>
    </p:spTree>
    <p:extLst>
      <p:ext uri="{BB962C8B-B14F-4D97-AF65-F5344CB8AC3E}">
        <p14:creationId xmlns:p14="http://schemas.microsoft.com/office/powerpoint/2010/main" val="21035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221E-8E19-E04B-915E-18C05C4BC2C2}"/>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a16="http://schemas.microsoft.com/office/drawing/2014/main" id="{8B6A5D77-79FC-EB44-A6E7-3D89B04DD8FC}"/>
              </a:ext>
            </a:extLst>
          </p:cNvPr>
          <p:cNvSpPr>
            <a:spLocks noGrp="1"/>
          </p:cNvSpPr>
          <p:nvPr>
            <p:ph idx="1"/>
          </p:nvPr>
        </p:nvSpPr>
        <p:spPr/>
        <p:txBody>
          <a:bodyPr anchor="t"/>
          <a:lstStyle/>
          <a:p>
            <a:r>
              <a:rPr lang="en-US" dirty="0"/>
              <a:t>A container contains!</a:t>
            </a:r>
          </a:p>
          <a:p>
            <a:r>
              <a:rPr lang="en-US" dirty="0"/>
              <a:t>Virtualizing the hardware OS subsystems </a:t>
            </a:r>
          </a:p>
          <a:p>
            <a:r>
              <a:rPr lang="en-US" dirty="0"/>
              <a:t>Interaction with a single OS</a:t>
            </a:r>
          </a:p>
        </p:txBody>
      </p:sp>
      <p:sp>
        <p:nvSpPr>
          <p:cNvPr id="4" name="TextBox 3">
            <a:extLst>
              <a:ext uri="{FF2B5EF4-FFF2-40B4-BE49-F238E27FC236}">
                <a16:creationId xmlns:a16="http://schemas.microsoft.com/office/drawing/2014/main" id="{CE76A312-E3D2-7243-A3CB-48B17AC3B5D3}"/>
              </a:ext>
            </a:extLst>
          </p:cNvPr>
          <p:cNvSpPr txBox="1"/>
          <p:nvPr/>
        </p:nvSpPr>
        <p:spPr>
          <a:xfrm>
            <a:off x="980661" y="-609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6800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107F-399E-4447-8530-2F539C51A422}"/>
              </a:ext>
            </a:extLst>
          </p:cNvPr>
          <p:cNvSpPr>
            <a:spLocks noGrp="1"/>
          </p:cNvSpPr>
          <p:nvPr>
            <p:ph type="title"/>
          </p:nvPr>
        </p:nvSpPr>
        <p:spPr/>
        <p:txBody>
          <a:bodyPr/>
          <a:lstStyle/>
          <a:p>
            <a:r>
              <a:rPr lang="en-US" dirty="0"/>
              <a:t>Container isolation</a:t>
            </a:r>
          </a:p>
        </p:txBody>
      </p:sp>
      <p:sp>
        <p:nvSpPr>
          <p:cNvPr id="3" name="Content Placeholder 2">
            <a:extLst>
              <a:ext uri="{FF2B5EF4-FFF2-40B4-BE49-F238E27FC236}">
                <a16:creationId xmlns:a16="http://schemas.microsoft.com/office/drawing/2014/main" id="{DFA5849B-E426-DA40-BFDE-E1F4D6B5E17D}"/>
              </a:ext>
            </a:extLst>
          </p:cNvPr>
          <p:cNvSpPr>
            <a:spLocks noGrp="1"/>
          </p:cNvSpPr>
          <p:nvPr>
            <p:ph idx="1"/>
          </p:nvPr>
        </p:nvSpPr>
        <p:spPr/>
        <p:txBody>
          <a:bodyPr numCol="2" anchor="t">
            <a:normAutofit lnSpcReduction="10000"/>
          </a:bodyPr>
          <a:lstStyle/>
          <a:p>
            <a:pPr marL="0" indent="0">
              <a:buNone/>
            </a:pPr>
            <a:r>
              <a:rPr lang="en-US" b="1" dirty="0"/>
              <a:t>Namespaces</a:t>
            </a:r>
          </a:p>
          <a:p>
            <a:pPr marL="0" indent="0">
              <a:buNone/>
            </a:pPr>
            <a:endParaRPr lang="en-US" dirty="0"/>
          </a:p>
          <a:p>
            <a:pPr marL="0" indent="0">
              <a:buNone/>
            </a:pPr>
            <a:r>
              <a:rPr lang="en-US" dirty="0"/>
              <a:t>“What you can see”</a:t>
            </a:r>
          </a:p>
          <a:p>
            <a:pPr marL="0" indent="0">
              <a:buNone/>
            </a:pPr>
            <a:endParaRPr lang="en-US" dirty="0"/>
          </a:p>
          <a:p>
            <a:r>
              <a:rPr lang="en-US" dirty="0"/>
              <a:t>Process IDs</a:t>
            </a:r>
          </a:p>
          <a:p>
            <a:r>
              <a:rPr lang="en-US" dirty="0"/>
              <a:t>Filesystems</a:t>
            </a:r>
          </a:p>
          <a:p>
            <a:r>
              <a:rPr lang="en-US" dirty="0"/>
              <a:t>Users</a:t>
            </a:r>
          </a:p>
          <a:p>
            <a:r>
              <a:rPr lang="en-US" dirty="0"/>
              <a:t>IPC</a:t>
            </a:r>
          </a:p>
          <a:p>
            <a:r>
              <a:rPr lang="en-US" dirty="0"/>
              <a:t>Networking</a:t>
            </a:r>
          </a:p>
          <a:p>
            <a:pPr marL="0" indent="0">
              <a:buNone/>
            </a:pPr>
            <a:r>
              <a:rPr lang="en-US" b="1" dirty="0" err="1"/>
              <a:t>Cgroups</a:t>
            </a:r>
            <a:endParaRPr lang="en-US" b="1" dirty="0"/>
          </a:p>
          <a:p>
            <a:pPr marL="0" indent="0">
              <a:buNone/>
            </a:pPr>
            <a:endParaRPr lang="en-US" dirty="0"/>
          </a:p>
          <a:p>
            <a:pPr marL="0" indent="0">
              <a:buNone/>
            </a:pPr>
            <a:r>
              <a:rPr lang="en-US" dirty="0"/>
              <a:t>“what you can use”</a:t>
            </a:r>
          </a:p>
          <a:p>
            <a:pPr marL="0" indent="0">
              <a:buNone/>
            </a:pPr>
            <a:endParaRPr lang="en-US" dirty="0"/>
          </a:p>
          <a:p>
            <a:r>
              <a:rPr lang="en-US" dirty="0"/>
              <a:t>CPU</a:t>
            </a:r>
          </a:p>
          <a:p>
            <a:r>
              <a:rPr lang="en-US" dirty="0"/>
              <a:t>Memory</a:t>
            </a:r>
          </a:p>
          <a:p>
            <a:r>
              <a:rPr lang="en-US" dirty="0"/>
              <a:t>Disk I/O</a:t>
            </a:r>
          </a:p>
          <a:p>
            <a:r>
              <a:rPr lang="en-US" dirty="0"/>
              <a:t>Network</a:t>
            </a:r>
          </a:p>
          <a:p>
            <a:r>
              <a:rPr lang="en-US" dirty="0"/>
              <a:t>Device permissions  (/dev)</a:t>
            </a:r>
          </a:p>
        </p:txBody>
      </p:sp>
    </p:spTree>
    <p:extLst>
      <p:ext uri="{BB962C8B-B14F-4D97-AF65-F5344CB8AC3E}">
        <p14:creationId xmlns:p14="http://schemas.microsoft.com/office/powerpoint/2010/main" val="2784783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{42B45E7F-5063-B24A-82A8-231EE3448941}tf10001058</Template>
  <TotalTime>11825</TotalTime>
  <Words>1875</Words>
  <Application>Microsoft Macintosh PowerPoint</Application>
  <PresentationFormat>Widescreen</PresentationFormat>
  <Paragraphs>221</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Celestial</vt:lpstr>
      <vt:lpstr>Containers 101</vt:lpstr>
      <vt:lpstr>About me</vt:lpstr>
      <vt:lpstr>agenda</vt:lpstr>
      <vt:lpstr>Changing attitudes to software consumption</vt:lpstr>
      <vt:lpstr>Changing attitudes to building software</vt:lpstr>
      <vt:lpstr>Been there, done that... Do Twelve-factor apps</vt:lpstr>
      <vt:lpstr>Where do containers fit into all this?</vt:lpstr>
      <vt:lpstr>Container basics</vt:lpstr>
      <vt:lpstr>Container isolation</vt:lpstr>
      <vt:lpstr>Virtual machines vs. container virtualization</vt:lpstr>
      <vt:lpstr>Advantages</vt:lpstr>
      <vt:lpstr>So containers are a new innovation? </vt:lpstr>
      <vt:lpstr>Well, not so new…</vt:lpstr>
      <vt:lpstr>What is docker?</vt:lpstr>
      <vt:lpstr>Docker basics</vt:lpstr>
      <vt:lpstr>DOCKER ARCHITECTURE</vt:lpstr>
      <vt:lpstr>Dockerfile</vt:lpstr>
      <vt:lpstr>Docker images</vt:lpstr>
      <vt:lpstr>Workshop time!</vt:lpstr>
      <vt:lpstr>So what now?</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101</dc:title>
  <dc:creator>TOLUWANIMOFE Salami</dc:creator>
  <cp:lastModifiedBy>TOLUWANIMOFE Salami</cp:lastModifiedBy>
  <cp:revision>126</cp:revision>
  <dcterms:created xsi:type="dcterms:W3CDTF">2018-05-15T13:05:21Z</dcterms:created>
  <dcterms:modified xsi:type="dcterms:W3CDTF">2018-05-23T18:15:35Z</dcterms:modified>
</cp:coreProperties>
</file>